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9" r:id="rId3"/>
    <p:sldId id="257" r:id="rId4"/>
    <p:sldId id="258" r:id="rId5"/>
    <p:sldId id="260" r:id="rId6"/>
    <p:sldId id="261" r:id="rId7"/>
    <p:sldId id="264" r:id="rId8"/>
    <p:sldId id="262" r:id="rId9"/>
    <p:sldId id="263" r:id="rId1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0000"/>
    <a:srgbClr val="E4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AF8A40-DD6F-F7D3-85B5-4ABFDF0AB0B9}" v="317" dt="2024-11-27T10:39:55.297"/>
    <p1510:client id="{F097C278-0ADD-D6AA-A6DC-31AF0E260F6A}" v="22" dt="2024-11-27T16:21:49.133"/>
    <p1510:client id="{F3168C04-356E-2D9F-8F09-BC0B6947D778}" v="119" dt="2024-11-27T11:22:33.620"/>
    <p1510:client id="{F8067D30-BD6E-C648-AD00-32FDCAD28F15}" v="136" dt="2024-11-27T16:02:27.2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p:restoredTop sz="94676"/>
  </p:normalViewPr>
  <p:slideViewPr>
    <p:cSldViewPr snapToGrid="0">
      <p:cViewPr varScale="1">
        <p:scale>
          <a:sx n="114" d="100"/>
          <a:sy n="114" d="100"/>
        </p:scale>
        <p:origin x="57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https://uppsalauniversitet-my.sharepoint.com/personal/gustav_akerblom_7081_student_uu_se/Documents/Lyko%20Group%20AB.xlsm"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0"/>
          <a:lstStyle/>
          <a:p>
            <a:pPr algn="l">
              <a:defRPr sz="1400" b="1" i="0" u="none" strike="noStrike" kern="1200" spc="0" baseline="0">
                <a:solidFill>
                  <a:schemeClr val="bg2">
                    <a:lumMod val="10000"/>
                  </a:schemeClr>
                </a:solidFill>
                <a:latin typeface="Cambria" panose="02040503050406030204" pitchFamily="18" charset="0"/>
                <a:ea typeface="Cambria" panose="02040503050406030204" pitchFamily="18" charset="0"/>
                <a:cs typeface="+mn-cs"/>
              </a:defRPr>
            </a:pPr>
            <a:r>
              <a:rPr lang="sv-SE" b="1">
                <a:solidFill>
                  <a:schemeClr val="bg2">
                    <a:lumMod val="10000"/>
                  </a:schemeClr>
                </a:solidFill>
              </a:rPr>
              <a:t>Revenue, EBIT</a:t>
            </a:r>
            <a:r>
              <a:rPr lang="sv-SE" b="1" baseline="0">
                <a:solidFill>
                  <a:schemeClr val="bg2">
                    <a:lumMod val="10000"/>
                  </a:schemeClr>
                </a:solidFill>
              </a:rPr>
              <a:t> and EBIT Margin (MSEK)</a:t>
            </a:r>
            <a:endParaRPr lang="sv-SE" b="1">
              <a:solidFill>
                <a:schemeClr val="bg2">
                  <a:lumMod val="10000"/>
                </a:schemeClr>
              </a:solidFill>
            </a:endParaRPr>
          </a:p>
        </c:rich>
      </c:tx>
      <c:layout>
        <c:manualLayout>
          <c:xMode val="edge"/>
          <c:yMode val="edge"/>
          <c:x val="1.4228270955768636E-2"/>
          <c:y val="1.0646791166125432E-2"/>
        </c:manualLayout>
      </c:layout>
      <c:overlay val="0"/>
      <c:spPr>
        <a:noFill/>
        <a:ln>
          <a:noFill/>
        </a:ln>
        <a:effectLst/>
      </c:spPr>
      <c:txPr>
        <a:bodyPr rot="0" spcFirstLastPara="1" vertOverflow="ellipsis" vert="horz" wrap="square" anchor="ctr" anchorCtr="0"/>
        <a:lstStyle/>
        <a:p>
          <a:pPr algn="l">
            <a:defRPr sz="1400" b="1" i="0" u="none" strike="noStrike" kern="1200" spc="0" baseline="0">
              <a:solidFill>
                <a:schemeClr val="bg2">
                  <a:lumMod val="10000"/>
                </a:schemeClr>
              </a:solidFill>
              <a:latin typeface="Cambria" panose="02040503050406030204" pitchFamily="18" charset="0"/>
              <a:ea typeface="Cambria" panose="02040503050406030204" pitchFamily="18" charset="0"/>
              <a:cs typeface="+mn-cs"/>
            </a:defRPr>
          </a:pPr>
          <a:endParaRPr lang="sv-SE"/>
        </a:p>
      </c:txPr>
    </c:title>
    <c:autoTitleDeleted val="0"/>
    <c:plotArea>
      <c:layout/>
      <c:barChart>
        <c:barDir val="col"/>
        <c:grouping val="clustered"/>
        <c:varyColors val="0"/>
        <c:ser>
          <c:idx val="0"/>
          <c:order val="0"/>
          <c:tx>
            <c:strRef>
              <c:f>'https://uppsalauniversitet-my.sharepoint.com/personal/gustav_akerblom_7081_student_uu_se/Documents/[Lyko Group AB.xlsm]Diagram'!$C$12</c:f>
              <c:strCache>
                <c:ptCount val="1"/>
                <c:pt idx="0">
                  <c:v>Omsättning</c:v>
                </c:pt>
              </c:strCache>
            </c:strRef>
          </c:tx>
          <c:spPr>
            <a:solidFill>
              <a:srgbClr val="7A0000"/>
            </a:solidFill>
            <a:ln>
              <a:noFill/>
            </a:ln>
            <a:effectLst/>
          </c:spPr>
          <c:invertIfNegative val="0"/>
          <c:cat>
            <c:strRef>
              <c:f>'https://uppsalauniversitet-my.sharepoint.com/personal/gustav_akerblom_7081_student_uu_se/Documents/[Lyko Group AB.xlsm]Diagram'!$D$11:$M$11</c:f>
              <c:strCache>
                <c:ptCount val="10"/>
                <c:pt idx="0">
                  <c:v>2019</c:v>
                </c:pt>
                <c:pt idx="1">
                  <c:v>2020</c:v>
                </c:pt>
                <c:pt idx="2">
                  <c:v>2021</c:v>
                </c:pt>
                <c:pt idx="3">
                  <c:v>2022</c:v>
                </c:pt>
                <c:pt idx="4">
                  <c:v>2023</c:v>
                </c:pt>
                <c:pt idx="5">
                  <c:v>2024E</c:v>
                </c:pt>
                <c:pt idx="6">
                  <c:v>2025E</c:v>
                </c:pt>
                <c:pt idx="7">
                  <c:v>2026E</c:v>
                </c:pt>
                <c:pt idx="8">
                  <c:v>2027E</c:v>
                </c:pt>
                <c:pt idx="9">
                  <c:v>2028E</c:v>
                </c:pt>
              </c:strCache>
            </c:strRef>
          </c:cat>
          <c:val>
            <c:numRef>
              <c:f>'https://uppsalauniversitet-my.sharepoint.com/personal/gustav_akerblom_7081_student_uu_se/Documents/[Lyko Group AB.xlsm]Diagram'!$D$12:$M$12</c:f>
              <c:numCache>
                <c:formatCode>_-* #,##0_-;\-* #,##0_-;_-* "-"??_-;_-@_-</c:formatCode>
                <c:ptCount val="10"/>
                <c:pt idx="0">
                  <c:v>1172</c:v>
                </c:pt>
                <c:pt idx="1">
                  <c:v>1665</c:v>
                </c:pt>
                <c:pt idx="2">
                  <c:v>2145</c:v>
                </c:pt>
                <c:pt idx="3">
                  <c:v>2487</c:v>
                </c:pt>
                <c:pt idx="4">
                  <c:v>3054</c:v>
                </c:pt>
                <c:pt idx="5">
                  <c:v>3435.75</c:v>
                </c:pt>
                <c:pt idx="6">
                  <c:v>4157.2574999999997</c:v>
                </c:pt>
                <c:pt idx="7">
                  <c:v>5213.2009049999997</c:v>
                </c:pt>
                <c:pt idx="8">
                  <c:v>6579.0595421099997</c:v>
                </c:pt>
                <c:pt idx="9">
                  <c:v>8256.7197253480481</c:v>
                </c:pt>
              </c:numCache>
            </c:numRef>
          </c:val>
          <c:extLst>
            <c:ext xmlns:c16="http://schemas.microsoft.com/office/drawing/2014/chart" uri="{C3380CC4-5D6E-409C-BE32-E72D297353CC}">
              <c16:uniqueId val="{00000000-0DA1-4058-855A-9189F390B5E2}"/>
            </c:ext>
          </c:extLst>
        </c:ser>
        <c:ser>
          <c:idx val="2"/>
          <c:order val="2"/>
          <c:tx>
            <c:strRef>
              <c:f>'https://uppsalauniversitet-my.sharepoint.com/personal/gustav_akerblom_7081_student_uu_se/Documents/[Lyko Group AB.xlsm]Diagram'!$C$15</c:f>
              <c:strCache>
                <c:ptCount val="1"/>
                <c:pt idx="0">
                  <c:v>EBIT</c:v>
                </c:pt>
              </c:strCache>
            </c:strRef>
          </c:tx>
          <c:spPr>
            <a:solidFill>
              <a:schemeClr val="accent3">
                <a:lumMod val="50000"/>
              </a:schemeClr>
            </a:solidFill>
            <a:ln>
              <a:noFill/>
            </a:ln>
            <a:effectLst/>
          </c:spPr>
          <c:invertIfNegative val="0"/>
          <c:cat>
            <c:strRef>
              <c:f>'https://uppsalauniversitet-my.sharepoint.com/personal/gustav_akerblom_7081_student_uu_se/Documents/[Lyko Group AB.xlsm]Diagram'!$D$11:$M$11</c:f>
              <c:strCache>
                <c:ptCount val="10"/>
                <c:pt idx="0">
                  <c:v>2019</c:v>
                </c:pt>
                <c:pt idx="1">
                  <c:v>2020</c:v>
                </c:pt>
                <c:pt idx="2">
                  <c:v>2021</c:v>
                </c:pt>
                <c:pt idx="3">
                  <c:v>2022</c:v>
                </c:pt>
                <c:pt idx="4">
                  <c:v>2023</c:v>
                </c:pt>
                <c:pt idx="5">
                  <c:v>2024E</c:v>
                </c:pt>
                <c:pt idx="6">
                  <c:v>2025E</c:v>
                </c:pt>
                <c:pt idx="7">
                  <c:v>2026E</c:v>
                </c:pt>
                <c:pt idx="8">
                  <c:v>2027E</c:v>
                </c:pt>
                <c:pt idx="9">
                  <c:v>2028E</c:v>
                </c:pt>
              </c:strCache>
            </c:strRef>
          </c:cat>
          <c:val>
            <c:numRef>
              <c:f>'https://uppsalauniversitet-my.sharepoint.com/personal/gustav_akerblom_7081_student_uu_se/Documents/[Lyko Group AB.xlsm]Diagram'!$D$15:$M$15</c:f>
              <c:numCache>
                <c:formatCode>General</c:formatCode>
                <c:ptCount val="10"/>
                <c:pt idx="0">
                  <c:v>21.3</c:v>
                </c:pt>
                <c:pt idx="1">
                  <c:v>45.7</c:v>
                </c:pt>
                <c:pt idx="2">
                  <c:v>75.099999999999994</c:v>
                </c:pt>
                <c:pt idx="3">
                  <c:v>56.4</c:v>
                </c:pt>
                <c:pt idx="4">
                  <c:v>67.7</c:v>
                </c:pt>
                <c:pt idx="5">
                  <c:v>72.150750000000002</c:v>
                </c:pt>
                <c:pt idx="6">
                  <c:v>133.03224</c:v>
                </c:pt>
                <c:pt idx="7">
                  <c:v>203.31483529499999</c:v>
                </c:pt>
                <c:pt idx="8">
                  <c:v>276.32050076861998</c:v>
                </c:pt>
                <c:pt idx="9">
                  <c:v>379.80910736601021</c:v>
                </c:pt>
              </c:numCache>
            </c:numRef>
          </c:val>
          <c:extLst>
            <c:ext xmlns:c16="http://schemas.microsoft.com/office/drawing/2014/chart" uri="{C3380CC4-5D6E-409C-BE32-E72D297353CC}">
              <c16:uniqueId val="{00000001-0DA1-4058-855A-9189F390B5E2}"/>
            </c:ext>
          </c:extLst>
        </c:ser>
        <c:dLbls>
          <c:showLegendKey val="0"/>
          <c:showVal val="0"/>
          <c:showCatName val="0"/>
          <c:showSerName val="0"/>
          <c:showPercent val="0"/>
          <c:showBubbleSize val="0"/>
        </c:dLbls>
        <c:gapWidth val="70"/>
        <c:axId val="358969072"/>
        <c:axId val="471629232"/>
      </c:barChart>
      <c:lineChart>
        <c:grouping val="standard"/>
        <c:varyColors val="0"/>
        <c:ser>
          <c:idx val="1"/>
          <c:order val="1"/>
          <c:tx>
            <c:strRef>
              <c:f>'https://uppsalauniversitet-my.sharepoint.com/personal/gustav_akerblom_7081_student_uu_se/Documents/[Lyko Group AB.xlsm]Diagram'!$C$17</c:f>
              <c:strCache>
                <c:ptCount val="1"/>
                <c:pt idx="0">
                  <c:v>EBIT (%)</c:v>
                </c:pt>
              </c:strCache>
            </c:strRef>
          </c:tx>
          <c:spPr>
            <a:ln w="28575" cap="rnd">
              <a:solidFill>
                <a:schemeClr val="accent4">
                  <a:lumMod val="50000"/>
                </a:schemeClr>
              </a:solidFill>
              <a:round/>
            </a:ln>
            <a:effectLst/>
          </c:spPr>
          <c:marker>
            <c:symbol val="none"/>
          </c:marker>
          <c:dLbls>
            <c:spPr>
              <a:solidFill>
                <a:schemeClr val="accent4">
                  <a:lumMod val="50000"/>
                </a:schemeClr>
              </a:solid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bg1"/>
                    </a:solidFill>
                    <a:latin typeface="Cambria" panose="02040503050406030204" pitchFamily="18" charset="0"/>
                    <a:ea typeface="Cambria" panose="02040503050406030204" pitchFamily="18" charset="0"/>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'https://uppsalauniversitet-my.sharepoint.com/personal/gustav_akerblom_7081_student_uu_se/Documents/[Lyko Group AB.xlsm]Diagram'!$D$11:$M$11</c:f>
              <c:strCache>
                <c:ptCount val="10"/>
                <c:pt idx="0">
                  <c:v>2019</c:v>
                </c:pt>
                <c:pt idx="1">
                  <c:v>2020</c:v>
                </c:pt>
                <c:pt idx="2">
                  <c:v>2021</c:v>
                </c:pt>
                <c:pt idx="3">
                  <c:v>2022</c:v>
                </c:pt>
                <c:pt idx="4">
                  <c:v>2023</c:v>
                </c:pt>
                <c:pt idx="5">
                  <c:v>2024E</c:v>
                </c:pt>
                <c:pt idx="6">
                  <c:v>2025E</c:v>
                </c:pt>
                <c:pt idx="7">
                  <c:v>2026E</c:v>
                </c:pt>
                <c:pt idx="8">
                  <c:v>2027E</c:v>
                </c:pt>
                <c:pt idx="9">
                  <c:v>2028E</c:v>
                </c:pt>
              </c:strCache>
            </c:strRef>
          </c:cat>
          <c:val>
            <c:numRef>
              <c:f>'https://uppsalauniversitet-my.sharepoint.com/personal/gustav_akerblom_7081_student_uu_se/Documents/[Lyko Group AB.xlsm]Diagram'!$D$17:$M$17</c:f>
              <c:numCache>
                <c:formatCode>0.0%</c:formatCode>
                <c:ptCount val="10"/>
                <c:pt idx="0">
                  <c:v>1.8174061433447099E-2</c:v>
                </c:pt>
                <c:pt idx="1">
                  <c:v>2.744744744744745E-2</c:v>
                </c:pt>
                <c:pt idx="2">
                  <c:v>3.5011655011655006E-2</c:v>
                </c:pt>
                <c:pt idx="3">
                  <c:v>2.2677925211097707E-2</c:v>
                </c:pt>
                <c:pt idx="4">
                  <c:v>2.2167648984937786E-2</c:v>
                </c:pt>
                <c:pt idx="5">
                  <c:v>2.1000000000000001E-2</c:v>
                </c:pt>
                <c:pt idx="6">
                  <c:v>3.2000000000000001E-2</c:v>
                </c:pt>
                <c:pt idx="7">
                  <c:v>3.9E-2</c:v>
                </c:pt>
                <c:pt idx="8">
                  <c:v>4.1999999999999996E-2</c:v>
                </c:pt>
                <c:pt idx="9">
                  <c:v>4.5999999999999999E-2</c:v>
                </c:pt>
              </c:numCache>
            </c:numRef>
          </c:val>
          <c:smooth val="0"/>
          <c:extLst>
            <c:ext xmlns:c16="http://schemas.microsoft.com/office/drawing/2014/chart" uri="{C3380CC4-5D6E-409C-BE32-E72D297353CC}">
              <c16:uniqueId val="{00000002-0DA1-4058-855A-9189F390B5E2}"/>
            </c:ext>
          </c:extLst>
        </c:ser>
        <c:dLbls>
          <c:showLegendKey val="0"/>
          <c:showVal val="0"/>
          <c:showCatName val="0"/>
          <c:showSerName val="0"/>
          <c:showPercent val="0"/>
          <c:showBubbleSize val="0"/>
        </c:dLbls>
        <c:marker val="1"/>
        <c:smooth val="0"/>
        <c:axId val="358970464"/>
        <c:axId val="471622512"/>
      </c:lineChart>
      <c:catAx>
        <c:axId val="35896907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bg2">
                    <a:lumMod val="10000"/>
                  </a:schemeClr>
                </a:solidFill>
                <a:latin typeface="Cambria" panose="02040503050406030204" pitchFamily="18" charset="0"/>
                <a:ea typeface="Cambria" panose="02040503050406030204" pitchFamily="18" charset="0"/>
                <a:cs typeface="+mn-cs"/>
              </a:defRPr>
            </a:pPr>
            <a:endParaRPr lang="sv-SE"/>
          </a:p>
        </c:txPr>
        <c:crossAx val="471629232"/>
        <c:crosses val="autoZero"/>
        <c:auto val="1"/>
        <c:lblAlgn val="ctr"/>
        <c:lblOffset val="100"/>
        <c:noMultiLvlLbl val="0"/>
      </c:catAx>
      <c:valAx>
        <c:axId val="471629232"/>
        <c:scaling>
          <c:orientation val="minMax"/>
        </c:scaling>
        <c:delete val="0"/>
        <c:axPos val="l"/>
        <c:majorGridlines>
          <c:spPr>
            <a:ln w="9525" cap="flat" cmpd="sng" algn="ctr">
              <a:solidFill>
                <a:schemeClr val="tx1"/>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bg2">
                    <a:lumMod val="10000"/>
                  </a:schemeClr>
                </a:solidFill>
                <a:latin typeface="Cambria" panose="02040503050406030204" pitchFamily="18" charset="0"/>
                <a:ea typeface="Cambria" panose="02040503050406030204" pitchFamily="18" charset="0"/>
                <a:cs typeface="+mn-cs"/>
              </a:defRPr>
            </a:pPr>
            <a:endParaRPr lang="sv-SE"/>
          </a:p>
        </c:txPr>
        <c:crossAx val="358969072"/>
        <c:crosses val="autoZero"/>
        <c:crossBetween val="between"/>
      </c:valAx>
      <c:valAx>
        <c:axId val="471622512"/>
        <c:scaling>
          <c:orientation val="minMax"/>
          <c:max val="0.25"/>
        </c:scaling>
        <c:delete val="0"/>
        <c:axPos val="r"/>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bg2">
                    <a:lumMod val="10000"/>
                  </a:schemeClr>
                </a:solidFill>
                <a:latin typeface="Cambria" panose="02040503050406030204" pitchFamily="18" charset="0"/>
                <a:ea typeface="Cambria" panose="02040503050406030204" pitchFamily="18" charset="0"/>
                <a:cs typeface="+mn-cs"/>
              </a:defRPr>
            </a:pPr>
            <a:endParaRPr lang="sv-SE"/>
          </a:p>
        </c:txPr>
        <c:crossAx val="358970464"/>
        <c:crosses val="max"/>
        <c:crossBetween val="between"/>
      </c:valAx>
      <c:catAx>
        <c:axId val="358970464"/>
        <c:scaling>
          <c:orientation val="minMax"/>
        </c:scaling>
        <c:delete val="1"/>
        <c:axPos val="b"/>
        <c:numFmt formatCode="General" sourceLinked="1"/>
        <c:majorTickMark val="none"/>
        <c:minorTickMark val="none"/>
        <c:tickLblPos val="nextTo"/>
        <c:crossAx val="47162251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bg2">
                  <a:lumMod val="10000"/>
                </a:schemeClr>
              </a:solidFill>
              <a:latin typeface="Cambria" panose="02040503050406030204" pitchFamily="18" charset="0"/>
              <a:ea typeface="Cambria" panose="02040503050406030204" pitchFamily="18" charset="0"/>
              <a:cs typeface="+mn-cs"/>
            </a:defRPr>
          </a:pPr>
          <a:endParaRPr lang="sv-SE"/>
        </a:p>
      </c:txPr>
    </c:legend>
    <c:plotVisOnly val="1"/>
    <c:dispBlanksAs val="gap"/>
    <c:showDLblsOverMax val="0"/>
  </c:chart>
  <c:spPr>
    <a:noFill/>
    <a:ln w="9525" cap="flat" cmpd="sng" algn="ctr">
      <a:noFill/>
      <a:round/>
    </a:ln>
    <a:effectLst/>
  </c:spPr>
  <c:txPr>
    <a:bodyPr/>
    <a:lstStyle/>
    <a:p>
      <a:pPr>
        <a:defRPr>
          <a:latin typeface="Cambria" panose="02040503050406030204" pitchFamily="18" charset="0"/>
          <a:ea typeface="Cambria" panose="02040503050406030204" pitchFamily="18" charset="0"/>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4AEDB1-DE15-4033-8546-3730A451DBD3}" type="datetimeFigureOut">
              <a:rPr lang="sv-SE" smtClean="0"/>
              <a:t>2024-11-27</a:t>
            </a:fld>
            <a:endParaRPr lang="sv-S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E3B3FB-A135-4F07-A656-4E6F492F5653}" type="slidenum">
              <a:rPr lang="sv-SE" smtClean="0"/>
              <a:t>‹#›</a:t>
            </a:fld>
            <a:endParaRPr lang="sv-SE"/>
          </a:p>
        </p:txBody>
      </p:sp>
    </p:spTree>
    <p:extLst>
      <p:ext uri="{BB962C8B-B14F-4D97-AF65-F5344CB8AC3E}">
        <p14:creationId xmlns:p14="http://schemas.microsoft.com/office/powerpoint/2010/main" val="3031002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Information: Denna mall och punkterna ska inte ses som krav på information ni ska ha med. Det är ingen uppgift där ni ska bocka av varje punkt. Detta är en analys och era egna åsikter och analyser ska framgå. </a:t>
            </a:r>
          </a:p>
          <a:p>
            <a:endParaRPr lang="sv-SE"/>
          </a:p>
          <a:p>
            <a:r>
              <a:rPr lang="sv-SE"/>
              <a:t>Alla punkter och grafiskt upplägg är ett förslag. Ni har egen frihet att ändra som ni själva anser blir bäst. Mallen är relativt tom och det är just på grund av att ni ska känna att den är er egen utifrån vilket bolag ni analyserar.</a:t>
            </a:r>
          </a:p>
        </p:txBody>
      </p:sp>
      <p:sp>
        <p:nvSpPr>
          <p:cNvPr id="4" name="Slide Number Placeholder 3"/>
          <p:cNvSpPr>
            <a:spLocks noGrp="1"/>
          </p:cNvSpPr>
          <p:nvPr>
            <p:ph type="sldNum" sz="quarter" idx="5"/>
          </p:nvPr>
        </p:nvSpPr>
        <p:spPr/>
        <p:txBody>
          <a:bodyPr/>
          <a:lstStyle/>
          <a:p>
            <a:fld id="{A3E3B3FB-A135-4F07-A656-4E6F492F5653}" type="slidenum">
              <a:rPr lang="sv-SE" smtClean="0"/>
              <a:t>1</a:t>
            </a:fld>
            <a:endParaRPr lang="sv-SE"/>
          </a:p>
        </p:txBody>
      </p:sp>
    </p:spTree>
    <p:extLst>
      <p:ext uri="{BB962C8B-B14F-4D97-AF65-F5344CB8AC3E}">
        <p14:creationId xmlns:p14="http://schemas.microsoft.com/office/powerpoint/2010/main" val="588059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A3E3B3FB-A135-4F07-A656-4E6F492F5653}" type="slidenum">
              <a:rPr lang="sv-SE" smtClean="0"/>
              <a:t>3</a:t>
            </a:fld>
            <a:endParaRPr lang="sv-SE"/>
          </a:p>
        </p:txBody>
      </p:sp>
    </p:spTree>
    <p:extLst>
      <p:ext uri="{BB962C8B-B14F-4D97-AF65-F5344CB8AC3E}">
        <p14:creationId xmlns:p14="http://schemas.microsoft.com/office/powerpoint/2010/main" val="295996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19109-0C82-3ACD-BD2B-D7E785E518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v-SE"/>
          </a:p>
        </p:txBody>
      </p:sp>
      <p:sp>
        <p:nvSpPr>
          <p:cNvPr id="3" name="Subtitle 2">
            <a:extLst>
              <a:ext uri="{FF2B5EF4-FFF2-40B4-BE49-F238E27FC236}">
                <a16:creationId xmlns:a16="http://schemas.microsoft.com/office/drawing/2014/main" id="{123C82C4-F876-0DD9-0865-00B42E6773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a:p>
        </p:txBody>
      </p:sp>
      <p:sp>
        <p:nvSpPr>
          <p:cNvPr id="4" name="Date Placeholder 3">
            <a:extLst>
              <a:ext uri="{FF2B5EF4-FFF2-40B4-BE49-F238E27FC236}">
                <a16:creationId xmlns:a16="http://schemas.microsoft.com/office/drawing/2014/main" id="{A6E5B57C-612E-F229-3639-6517C2965170}"/>
              </a:ext>
            </a:extLst>
          </p:cNvPr>
          <p:cNvSpPr>
            <a:spLocks noGrp="1"/>
          </p:cNvSpPr>
          <p:nvPr>
            <p:ph type="dt" sz="half" idx="10"/>
          </p:nvPr>
        </p:nvSpPr>
        <p:spPr/>
        <p:txBody>
          <a:bodyPr/>
          <a:lstStyle/>
          <a:p>
            <a:fld id="{1493F507-CE3B-4094-A23C-23285584C7DC}" type="datetimeFigureOut">
              <a:rPr lang="sv-SE" smtClean="0"/>
              <a:t>2024-11-27</a:t>
            </a:fld>
            <a:endParaRPr lang="sv-SE"/>
          </a:p>
        </p:txBody>
      </p:sp>
      <p:sp>
        <p:nvSpPr>
          <p:cNvPr id="5" name="Footer Placeholder 4">
            <a:extLst>
              <a:ext uri="{FF2B5EF4-FFF2-40B4-BE49-F238E27FC236}">
                <a16:creationId xmlns:a16="http://schemas.microsoft.com/office/drawing/2014/main" id="{D17719E6-828E-0AB9-871E-65E7F186B8DA}"/>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14B595A3-A7D9-F73F-9DF0-BD727097EE91}"/>
              </a:ext>
            </a:extLst>
          </p:cNvPr>
          <p:cNvSpPr>
            <a:spLocks noGrp="1"/>
          </p:cNvSpPr>
          <p:nvPr>
            <p:ph type="sldNum" sz="quarter" idx="12"/>
          </p:nvPr>
        </p:nvSpPr>
        <p:spPr/>
        <p:txBody>
          <a:bodyPr/>
          <a:lstStyle/>
          <a:p>
            <a:fld id="{B99E33C9-A046-4A04-9534-EB4530948E83}" type="slidenum">
              <a:rPr lang="sv-SE" smtClean="0"/>
              <a:t>‹#›</a:t>
            </a:fld>
            <a:endParaRPr lang="sv-SE"/>
          </a:p>
        </p:txBody>
      </p:sp>
    </p:spTree>
    <p:extLst>
      <p:ext uri="{BB962C8B-B14F-4D97-AF65-F5344CB8AC3E}">
        <p14:creationId xmlns:p14="http://schemas.microsoft.com/office/powerpoint/2010/main" val="3092304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6B583-C377-88D0-D229-30ECF1EEF520}"/>
              </a:ext>
            </a:extLst>
          </p:cNvPr>
          <p:cNvSpPr>
            <a:spLocks noGrp="1"/>
          </p:cNvSpPr>
          <p:nvPr>
            <p:ph type="title"/>
          </p:nvPr>
        </p:nvSpPr>
        <p:spPr/>
        <p:txBody>
          <a:bodyPr/>
          <a:lstStyle/>
          <a:p>
            <a:r>
              <a:rPr lang="en-US"/>
              <a:t>Click to edit Master title style</a:t>
            </a:r>
            <a:endParaRPr lang="sv-SE"/>
          </a:p>
        </p:txBody>
      </p:sp>
      <p:sp>
        <p:nvSpPr>
          <p:cNvPr id="3" name="Vertical Text Placeholder 2">
            <a:extLst>
              <a:ext uri="{FF2B5EF4-FFF2-40B4-BE49-F238E27FC236}">
                <a16:creationId xmlns:a16="http://schemas.microsoft.com/office/drawing/2014/main" id="{C961794A-868C-A535-5CE2-C0D8AF68AE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8EC8DB2C-D7E2-11F2-33D1-851D244DC2AE}"/>
              </a:ext>
            </a:extLst>
          </p:cNvPr>
          <p:cNvSpPr>
            <a:spLocks noGrp="1"/>
          </p:cNvSpPr>
          <p:nvPr>
            <p:ph type="dt" sz="half" idx="10"/>
          </p:nvPr>
        </p:nvSpPr>
        <p:spPr/>
        <p:txBody>
          <a:bodyPr/>
          <a:lstStyle/>
          <a:p>
            <a:fld id="{1493F507-CE3B-4094-A23C-23285584C7DC}" type="datetimeFigureOut">
              <a:rPr lang="sv-SE" smtClean="0"/>
              <a:t>2024-11-27</a:t>
            </a:fld>
            <a:endParaRPr lang="sv-SE"/>
          </a:p>
        </p:txBody>
      </p:sp>
      <p:sp>
        <p:nvSpPr>
          <p:cNvPr id="5" name="Footer Placeholder 4">
            <a:extLst>
              <a:ext uri="{FF2B5EF4-FFF2-40B4-BE49-F238E27FC236}">
                <a16:creationId xmlns:a16="http://schemas.microsoft.com/office/drawing/2014/main" id="{2A37BFE3-6351-818E-1ABD-5A43DA941AAC}"/>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ECC9D4DF-87BC-A986-EC54-153F219EEACB}"/>
              </a:ext>
            </a:extLst>
          </p:cNvPr>
          <p:cNvSpPr>
            <a:spLocks noGrp="1"/>
          </p:cNvSpPr>
          <p:nvPr>
            <p:ph type="sldNum" sz="quarter" idx="12"/>
          </p:nvPr>
        </p:nvSpPr>
        <p:spPr/>
        <p:txBody>
          <a:bodyPr/>
          <a:lstStyle/>
          <a:p>
            <a:fld id="{B99E33C9-A046-4A04-9534-EB4530948E83}" type="slidenum">
              <a:rPr lang="sv-SE" smtClean="0"/>
              <a:t>‹#›</a:t>
            </a:fld>
            <a:endParaRPr lang="sv-SE"/>
          </a:p>
        </p:txBody>
      </p:sp>
    </p:spTree>
    <p:extLst>
      <p:ext uri="{BB962C8B-B14F-4D97-AF65-F5344CB8AC3E}">
        <p14:creationId xmlns:p14="http://schemas.microsoft.com/office/powerpoint/2010/main" val="1224724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FA33BA-546F-269E-9852-F79B0B3094F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sv-SE"/>
          </a:p>
        </p:txBody>
      </p:sp>
      <p:sp>
        <p:nvSpPr>
          <p:cNvPr id="3" name="Vertical Text Placeholder 2">
            <a:extLst>
              <a:ext uri="{FF2B5EF4-FFF2-40B4-BE49-F238E27FC236}">
                <a16:creationId xmlns:a16="http://schemas.microsoft.com/office/drawing/2014/main" id="{E92391B2-B07B-E2E6-1FA4-0F6DBF2CE7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B5005BE1-0C23-F1D2-554F-AE5438664A3F}"/>
              </a:ext>
            </a:extLst>
          </p:cNvPr>
          <p:cNvSpPr>
            <a:spLocks noGrp="1"/>
          </p:cNvSpPr>
          <p:nvPr>
            <p:ph type="dt" sz="half" idx="10"/>
          </p:nvPr>
        </p:nvSpPr>
        <p:spPr/>
        <p:txBody>
          <a:bodyPr/>
          <a:lstStyle/>
          <a:p>
            <a:fld id="{1493F507-CE3B-4094-A23C-23285584C7DC}" type="datetimeFigureOut">
              <a:rPr lang="sv-SE" smtClean="0"/>
              <a:t>2024-11-27</a:t>
            </a:fld>
            <a:endParaRPr lang="sv-SE"/>
          </a:p>
        </p:txBody>
      </p:sp>
      <p:sp>
        <p:nvSpPr>
          <p:cNvPr id="5" name="Footer Placeholder 4">
            <a:extLst>
              <a:ext uri="{FF2B5EF4-FFF2-40B4-BE49-F238E27FC236}">
                <a16:creationId xmlns:a16="http://schemas.microsoft.com/office/drawing/2014/main" id="{C5D16050-401E-7AF7-4D59-62926D99F7E8}"/>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047CD084-55AE-A469-6F1E-17B638FEC4A0}"/>
              </a:ext>
            </a:extLst>
          </p:cNvPr>
          <p:cNvSpPr>
            <a:spLocks noGrp="1"/>
          </p:cNvSpPr>
          <p:nvPr>
            <p:ph type="sldNum" sz="quarter" idx="12"/>
          </p:nvPr>
        </p:nvSpPr>
        <p:spPr/>
        <p:txBody>
          <a:bodyPr/>
          <a:lstStyle/>
          <a:p>
            <a:fld id="{B99E33C9-A046-4A04-9534-EB4530948E83}" type="slidenum">
              <a:rPr lang="sv-SE" smtClean="0"/>
              <a:t>‹#›</a:t>
            </a:fld>
            <a:endParaRPr lang="sv-SE"/>
          </a:p>
        </p:txBody>
      </p:sp>
    </p:spTree>
    <p:extLst>
      <p:ext uri="{BB962C8B-B14F-4D97-AF65-F5344CB8AC3E}">
        <p14:creationId xmlns:p14="http://schemas.microsoft.com/office/powerpoint/2010/main" val="2066724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99E2F-A176-7CCD-A672-22D7D32F7EC5}"/>
              </a:ext>
            </a:extLst>
          </p:cNvPr>
          <p:cNvSpPr>
            <a:spLocks noGrp="1"/>
          </p:cNvSpPr>
          <p:nvPr>
            <p:ph type="title"/>
          </p:nvPr>
        </p:nvSpPr>
        <p:spPr/>
        <p:txBody>
          <a:bodyPr/>
          <a:lstStyle/>
          <a:p>
            <a:r>
              <a:rPr lang="en-US"/>
              <a:t>Click to edit Master title style</a:t>
            </a:r>
            <a:endParaRPr lang="sv-SE"/>
          </a:p>
        </p:txBody>
      </p:sp>
      <p:sp>
        <p:nvSpPr>
          <p:cNvPr id="3" name="Content Placeholder 2">
            <a:extLst>
              <a:ext uri="{FF2B5EF4-FFF2-40B4-BE49-F238E27FC236}">
                <a16:creationId xmlns:a16="http://schemas.microsoft.com/office/drawing/2014/main" id="{AC927E29-CA0F-8592-EA66-597F17FB9A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92EF2DCB-7793-1899-77A8-A980CD61886E}"/>
              </a:ext>
            </a:extLst>
          </p:cNvPr>
          <p:cNvSpPr>
            <a:spLocks noGrp="1"/>
          </p:cNvSpPr>
          <p:nvPr>
            <p:ph type="dt" sz="half" idx="10"/>
          </p:nvPr>
        </p:nvSpPr>
        <p:spPr/>
        <p:txBody>
          <a:bodyPr/>
          <a:lstStyle/>
          <a:p>
            <a:fld id="{1493F507-CE3B-4094-A23C-23285584C7DC}" type="datetimeFigureOut">
              <a:rPr lang="sv-SE" smtClean="0"/>
              <a:t>2024-11-27</a:t>
            </a:fld>
            <a:endParaRPr lang="sv-SE"/>
          </a:p>
        </p:txBody>
      </p:sp>
      <p:sp>
        <p:nvSpPr>
          <p:cNvPr id="5" name="Footer Placeholder 4">
            <a:extLst>
              <a:ext uri="{FF2B5EF4-FFF2-40B4-BE49-F238E27FC236}">
                <a16:creationId xmlns:a16="http://schemas.microsoft.com/office/drawing/2014/main" id="{1C4AFE38-04FA-4F3B-424C-0CF6D47EC13A}"/>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4949663B-2FCE-EB80-DA0F-D2E985C248F9}"/>
              </a:ext>
            </a:extLst>
          </p:cNvPr>
          <p:cNvSpPr>
            <a:spLocks noGrp="1"/>
          </p:cNvSpPr>
          <p:nvPr>
            <p:ph type="sldNum" sz="quarter" idx="12"/>
          </p:nvPr>
        </p:nvSpPr>
        <p:spPr/>
        <p:txBody>
          <a:bodyPr/>
          <a:lstStyle/>
          <a:p>
            <a:fld id="{B99E33C9-A046-4A04-9534-EB4530948E83}" type="slidenum">
              <a:rPr lang="sv-SE" smtClean="0"/>
              <a:t>‹#›</a:t>
            </a:fld>
            <a:endParaRPr lang="sv-SE"/>
          </a:p>
        </p:txBody>
      </p:sp>
    </p:spTree>
    <p:extLst>
      <p:ext uri="{BB962C8B-B14F-4D97-AF65-F5344CB8AC3E}">
        <p14:creationId xmlns:p14="http://schemas.microsoft.com/office/powerpoint/2010/main" val="480058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EA150-EBEB-A981-853D-7F32763BA3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v-SE"/>
          </a:p>
        </p:txBody>
      </p:sp>
      <p:sp>
        <p:nvSpPr>
          <p:cNvPr id="3" name="Text Placeholder 2">
            <a:extLst>
              <a:ext uri="{FF2B5EF4-FFF2-40B4-BE49-F238E27FC236}">
                <a16:creationId xmlns:a16="http://schemas.microsoft.com/office/drawing/2014/main" id="{0606F243-BDAB-F5D5-1EFD-B304E31F87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F73C78-6303-E276-BAC4-4663145144B1}"/>
              </a:ext>
            </a:extLst>
          </p:cNvPr>
          <p:cNvSpPr>
            <a:spLocks noGrp="1"/>
          </p:cNvSpPr>
          <p:nvPr>
            <p:ph type="dt" sz="half" idx="10"/>
          </p:nvPr>
        </p:nvSpPr>
        <p:spPr/>
        <p:txBody>
          <a:bodyPr/>
          <a:lstStyle/>
          <a:p>
            <a:fld id="{1493F507-CE3B-4094-A23C-23285584C7DC}" type="datetimeFigureOut">
              <a:rPr lang="sv-SE" smtClean="0"/>
              <a:t>2024-11-27</a:t>
            </a:fld>
            <a:endParaRPr lang="sv-SE"/>
          </a:p>
        </p:txBody>
      </p:sp>
      <p:sp>
        <p:nvSpPr>
          <p:cNvPr id="5" name="Footer Placeholder 4">
            <a:extLst>
              <a:ext uri="{FF2B5EF4-FFF2-40B4-BE49-F238E27FC236}">
                <a16:creationId xmlns:a16="http://schemas.microsoft.com/office/drawing/2014/main" id="{C32E1EB2-541A-B736-056D-A8901D15CDC6}"/>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0EFBEE2C-B38D-00AE-016E-382E9D704278}"/>
              </a:ext>
            </a:extLst>
          </p:cNvPr>
          <p:cNvSpPr>
            <a:spLocks noGrp="1"/>
          </p:cNvSpPr>
          <p:nvPr>
            <p:ph type="sldNum" sz="quarter" idx="12"/>
          </p:nvPr>
        </p:nvSpPr>
        <p:spPr/>
        <p:txBody>
          <a:bodyPr/>
          <a:lstStyle/>
          <a:p>
            <a:fld id="{B99E33C9-A046-4A04-9534-EB4530948E83}" type="slidenum">
              <a:rPr lang="sv-SE" smtClean="0"/>
              <a:t>‹#›</a:t>
            </a:fld>
            <a:endParaRPr lang="sv-SE"/>
          </a:p>
        </p:txBody>
      </p:sp>
    </p:spTree>
    <p:extLst>
      <p:ext uri="{BB962C8B-B14F-4D97-AF65-F5344CB8AC3E}">
        <p14:creationId xmlns:p14="http://schemas.microsoft.com/office/powerpoint/2010/main" val="531694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B194E-C7C9-4392-06EE-9B94821A9D58}"/>
              </a:ext>
            </a:extLst>
          </p:cNvPr>
          <p:cNvSpPr>
            <a:spLocks noGrp="1"/>
          </p:cNvSpPr>
          <p:nvPr>
            <p:ph type="title"/>
          </p:nvPr>
        </p:nvSpPr>
        <p:spPr/>
        <p:txBody>
          <a:bodyPr/>
          <a:lstStyle/>
          <a:p>
            <a:r>
              <a:rPr lang="en-US"/>
              <a:t>Click to edit Master title style</a:t>
            </a:r>
            <a:endParaRPr lang="sv-SE"/>
          </a:p>
        </p:txBody>
      </p:sp>
      <p:sp>
        <p:nvSpPr>
          <p:cNvPr id="3" name="Content Placeholder 2">
            <a:extLst>
              <a:ext uri="{FF2B5EF4-FFF2-40B4-BE49-F238E27FC236}">
                <a16:creationId xmlns:a16="http://schemas.microsoft.com/office/drawing/2014/main" id="{055224B6-FF83-0619-206B-7A6AC88744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Content Placeholder 3">
            <a:extLst>
              <a:ext uri="{FF2B5EF4-FFF2-40B4-BE49-F238E27FC236}">
                <a16:creationId xmlns:a16="http://schemas.microsoft.com/office/drawing/2014/main" id="{F845C1D6-DB15-450C-1F5E-687873785F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Date Placeholder 4">
            <a:extLst>
              <a:ext uri="{FF2B5EF4-FFF2-40B4-BE49-F238E27FC236}">
                <a16:creationId xmlns:a16="http://schemas.microsoft.com/office/drawing/2014/main" id="{2AD5499C-C01C-579B-45B4-BDBF9020C0F3}"/>
              </a:ext>
            </a:extLst>
          </p:cNvPr>
          <p:cNvSpPr>
            <a:spLocks noGrp="1"/>
          </p:cNvSpPr>
          <p:nvPr>
            <p:ph type="dt" sz="half" idx="10"/>
          </p:nvPr>
        </p:nvSpPr>
        <p:spPr/>
        <p:txBody>
          <a:bodyPr/>
          <a:lstStyle/>
          <a:p>
            <a:fld id="{1493F507-CE3B-4094-A23C-23285584C7DC}" type="datetimeFigureOut">
              <a:rPr lang="sv-SE" smtClean="0"/>
              <a:t>2024-11-27</a:t>
            </a:fld>
            <a:endParaRPr lang="sv-SE"/>
          </a:p>
        </p:txBody>
      </p:sp>
      <p:sp>
        <p:nvSpPr>
          <p:cNvPr id="6" name="Footer Placeholder 5">
            <a:extLst>
              <a:ext uri="{FF2B5EF4-FFF2-40B4-BE49-F238E27FC236}">
                <a16:creationId xmlns:a16="http://schemas.microsoft.com/office/drawing/2014/main" id="{2DFCE98E-4974-1A9E-1247-D4F88EB6CCE1}"/>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819E8967-D044-C355-687D-68A29858B0D4}"/>
              </a:ext>
            </a:extLst>
          </p:cNvPr>
          <p:cNvSpPr>
            <a:spLocks noGrp="1"/>
          </p:cNvSpPr>
          <p:nvPr>
            <p:ph type="sldNum" sz="quarter" idx="12"/>
          </p:nvPr>
        </p:nvSpPr>
        <p:spPr/>
        <p:txBody>
          <a:bodyPr/>
          <a:lstStyle/>
          <a:p>
            <a:fld id="{B99E33C9-A046-4A04-9534-EB4530948E83}" type="slidenum">
              <a:rPr lang="sv-SE" smtClean="0"/>
              <a:t>‹#›</a:t>
            </a:fld>
            <a:endParaRPr lang="sv-SE"/>
          </a:p>
        </p:txBody>
      </p:sp>
    </p:spTree>
    <p:extLst>
      <p:ext uri="{BB962C8B-B14F-4D97-AF65-F5344CB8AC3E}">
        <p14:creationId xmlns:p14="http://schemas.microsoft.com/office/powerpoint/2010/main" val="3859759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CD699-79B1-9EE5-7D62-D9510E9DADF7}"/>
              </a:ext>
            </a:extLst>
          </p:cNvPr>
          <p:cNvSpPr>
            <a:spLocks noGrp="1"/>
          </p:cNvSpPr>
          <p:nvPr>
            <p:ph type="title"/>
          </p:nvPr>
        </p:nvSpPr>
        <p:spPr>
          <a:xfrm>
            <a:off x="839788" y="365125"/>
            <a:ext cx="10515600" cy="1325563"/>
          </a:xfrm>
        </p:spPr>
        <p:txBody>
          <a:bodyPr/>
          <a:lstStyle/>
          <a:p>
            <a:r>
              <a:rPr lang="en-US"/>
              <a:t>Click to edit Master title style</a:t>
            </a:r>
            <a:endParaRPr lang="sv-SE"/>
          </a:p>
        </p:txBody>
      </p:sp>
      <p:sp>
        <p:nvSpPr>
          <p:cNvPr id="3" name="Text Placeholder 2">
            <a:extLst>
              <a:ext uri="{FF2B5EF4-FFF2-40B4-BE49-F238E27FC236}">
                <a16:creationId xmlns:a16="http://schemas.microsoft.com/office/drawing/2014/main" id="{E7D47464-422E-769C-4764-52B25BB2FB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FCB5C7-295A-E420-C059-78A4890906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Text Placeholder 4">
            <a:extLst>
              <a:ext uri="{FF2B5EF4-FFF2-40B4-BE49-F238E27FC236}">
                <a16:creationId xmlns:a16="http://schemas.microsoft.com/office/drawing/2014/main" id="{6D7F482A-5E01-F202-4944-928D5DC653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A184FD-FBD5-0550-CB2D-FA6FA8A001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Date Placeholder 6">
            <a:extLst>
              <a:ext uri="{FF2B5EF4-FFF2-40B4-BE49-F238E27FC236}">
                <a16:creationId xmlns:a16="http://schemas.microsoft.com/office/drawing/2014/main" id="{C8E548DD-4DE4-0FF6-CBA9-25E553EC256F}"/>
              </a:ext>
            </a:extLst>
          </p:cNvPr>
          <p:cNvSpPr>
            <a:spLocks noGrp="1"/>
          </p:cNvSpPr>
          <p:nvPr>
            <p:ph type="dt" sz="half" idx="10"/>
          </p:nvPr>
        </p:nvSpPr>
        <p:spPr/>
        <p:txBody>
          <a:bodyPr/>
          <a:lstStyle/>
          <a:p>
            <a:fld id="{1493F507-CE3B-4094-A23C-23285584C7DC}" type="datetimeFigureOut">
              <a:rPr lang="sv-SE" smtClean="0"/>
              <a:t>2024-11-27</a:t>
            </a:fld>
            <a:endParaRPr lang="sv-SE"/>
          </a:p>
        </p:txBody>
      </p:sp>
      <p:sp>
        <p:nvSpPr>
          <p:cNvPr id="8" name="Footer Placeholder 7">
            <a:extLst>
              <a:ext uri="{FF2B5EF4-FFF2-40B4-BE49-F238E27FC236}">
                <a16:creationId xmlns:a16="http://schemas.microsoft.com/office/drawing/2014/main" id="{D7ABB02B-287B-3D1F-E6FC-675F470B7D1E}"/>
              </a:ext>
            </a:extLst>
          </p:cNvPr>
          <p:cNvSpPr>
            <a:spLocks noGrp="1"/>
          </p:cNvSpPr>
          <p:nvPr>
            <p:ph type="ftr" sz="quarter" idx="11"/>
          </p:nvPr>
        </p:nvSpPr>
        <p:spPr/>
        <p:txBody>
          <a:bodyPr/>
          <a:lstStyle/>
          <a:p>
            <a:endParaRPr lang="sv-SE"/>
          </a:p>
        </p:txBody>
      </p:sp>
      <p:sp>
        <p:nvSpPr>
          <p:cNvPr id="9" name="Slide Number Placeholder 8">
            <a:extLst>
              <a:ext uri="{FF2B5EF4-FFF2-40B4-BE49-F238E27FC236}">
                <a16:creationId xmlns:a16="http://schemas.microsoft.com/office/drawing/2014/main" id="{E67C918E-681E-F90F-AB1A-45388A36DB94}"/>
              </a:ext>
            </a:extLst>
          </p:cNvPr>
          <p:cNvSpPr>
            <a:spLocks noGrp="1"/>
          </p:cNvSpPr>
          <p:nvPr>
            <p:ph type="sldNum" sz="quarter" idx="12"/>
          </p:nvPr>
        </p:nvSpPr>
        <p:spPr/>
        <p:txBody>
          <a:bodyPr/>
          <a:lstStyle/>
          <a:p>
            <a:fld id="{B99E33C9-A046-4A04-9534-EB4530948E83}" type="slidenum">
              <a:rPr lang="sv-SE" smtClean="0"/>
              <a:t>‹#›</a:t>
            </a:fld>
            <a:endParaRPr lang="sv-SE"/>
          </a:p>
        </p:txBody>
      </p:sp>
    </p:spTree>
    <p:extLst>
      <p:ext uri="{BB962C8B-B14F-4D97-AF65-F5344CB8AC3E}">
        <p14:creationId xmlns:p14="http://schemas.microsoft.com/office/powerpoint/2010/main" val="638040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539EC-D0CC-6E9C-5E3E-8845E9FBFF70}"/>
              </a:ext>
            </a:extLst>
          </p:cNvPr>
          <p:cNvSpPr>
            <a:spLocks noGrp="1"/>
          </p:cNvSpPr>
          <p:nvPr>
            <p:ph type="title"/>
          </p:nvPr>
        </p:nvSpPr>
        <p:spPr/>
        <p:txBody>
          <a:bodyPr/>
          <a:lstStyle/>
          <a:p>
            <a:r>
              <a:rPr lang="en-US"/>
              <a:t>Click to edit Master title style</a:t>
            </a:r>
            <a:endParaRPr lang="sv-SE"/>
          </a:p>
        </p:txBody>
      </p:sp>
      <p:sp>
        <p:nvSpPr>
          <p:cNvPr id="3" name="Date Placeholder 2">
            <a:extLst>
              <a:ext uri="{FF2B5EF4-FFF2-40B4-BE49-F238E27FC236}">
                <a16:creationId xmlns:a16="http://schemas.microsoft.com/office/drawing/2014/main" id="{1B21FA64-33C7-F6B3-CF24-6D6AB220F39A}"/>
              </a:ext>
            </a:extLst>
          </p:cNvPr>
          <p:cNvSpPr>
            <a:spLocks noGrp="1"/>
          </p:cNvSpPr>
          <p:nvPr>
            <p:ph type="dt" sz="half" idx="10"/>
          </p:nvPr>
        </p:nvSpPr>
        <p:spPr/>
        <p:txBody>
          <a:bodyPr/>
          <a:lstStyle/>
          <a:p>
            <a:fld id="{1493F507-CE3B-4094-A23C-23285584C7DC}" type="datetimeFigureOut">
              <a:rPr lang="sv-SE" smtClean="0"/>
              <a:t>2024-11-27</a:t>
            </a:fld>
            <a:endParaRPr lang="sv-SE"/>
          </a:p>
        </p:txBody>
      </p:sp>
      <p:sp>
        <p:nvSpPr>
          <p:cNvPr id="4" name="Footer Placeholder 3">
            <a:extLst>
              <a:ext uri="{FF2B5EF4-FFF2-40B4-BE49-F238E27FC236}">
                <a16:creationId xmlns:a16="http://schemas.microsoft.com/office/drawing/2014/main" id="{C071E87E-5790-A0BD-3B57-CC362289D7FB}"/>
              </a:ext>
            </a:extLst>
          </p:cNvPr>
          <p:cNvSpPr>
            <a:spLocks noGrp="1"/>
          </p:cNvSpPr>
          <p:nvPr>
            <p:ph type="ftr" sz="quarter" idx="11"/>
          </p:nvPr>
        </p:nvSpPr>
        <p:spPr/>
        <p:txBody>
          <a:bodyPr/>
          <a:lstStyle/>
          <a:p>
            <a:endParaRPr lang="sv-SE"/>
          </a:p>
        </p:txBody>
      </p:sp>
      <p:sp>
        <p:nvSpPr>
          <p:cNvPr id="5" name="Slide Number Placeholder 4">
            <a:extLst>
              <a:ext uri="{FF2B5EF4-FFF2-40B4-BE49-F238E27FC236}">
                <a16:creationId xmlns:a16="http://schemas.microsoft.com/office/drawing/2014/main" id="{5051F6F2-291B-E444-4DC2-194647517746}"/>
              </a:ext>
            </a:extLst>
          </p:cNvPr>
          <p:cNvSpPr>
            <a:spLocks noGrp="1"/>
          </p:cNvSpPr>
          <p:nvPr>
            <p:ph type="sldNum" sz="quarter" idx="12"/>
          </p:nvPr>
        </p:nvSpPr>
        <p:spPr/>
        <p:txBody>
          <a:bodyPr/>
          <a:lstStyle/>
          <a:p>
            <a:fld id="{B99E33C9-A046-4A04-9534-EB4530948E83}" type="slidenum">
              <a:rPr lang="sv-SE" smtClean="0"/>
              <a:t>‹#›</a:t>
            </a:fld>
            <a:endParaRPr lang="sv-SE"/>
          </a:p>
        </p:txBody>
      </p:sp>
    </p:spTree>
    <p:extLst>
      <p:ext uri="{BB962C8B-B14F-4D97-AF65-F5344CB8AC3E}">
        <p14:creationId xmlns:p14="http://schemas.microsoft.com/office/powerpoint/2010/main" val="2611488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DA4811-DF5D-6A99-6ECF-E4448D60B6BF}"/>
              </a:ext>
            </a:extLst>
          </p:cNvPr>
          <p:cNvSpPr>
            <a:spLocks noGrp="1"/>
          </p:cNvSpPr>
          <p:nvPr>
            <p:ph type="dt" sz="half" idx="10"/>
          </p:nvPr>
        </p:nvSpPr>
        <p:spPr/>
        <p:txBody>
          <a:bodyPr/>
          <a:lstStyle/>
          <a:p>
            <a:fld id="{1493F507-CE3B-4094-A23C-23285584C7DC}" type="datetimeFigureOut">
              <a:rPr lang="sv-SE" smtClean="0"/>
              <a:t>2024-11-27</a:t>
            </a:fld>
            <a:endParaRPr lang="sv-SE"/>
          </a:p>
        </p:txBody>
      </p:sp>
      <p:sp>
        <p:nvSpPr>
          <p:cNvPr id="3" name="Footer Placeholder 2">
            <a:extLst>
              <a:ext uri="{FF2B5EF4-FFF2-40B4-BE49-F238E27FC236}">
                <a16:creationId xmlns:a16="http://schemas.microsoft.com/office/drawing/2014/main" id="{6FA0962E-042C-9B26-1755-0EA0BA8A355E}"/>
              </a:ext>
            </a:extLst>
          </p:cNvPr>
          <p:cNvSpPr>
            <a:spLocks noGrp="1"/>
          </p:cNvSpPr>
          <p:nvPr>
            <p:ph type="ftr" sz="quarter" idx="11"/>
          </p:nvPr>
        </p:nvSpPr>
        <p:spPr/>
        <p:txBody>
          <a:bodyPr/>
          <a:lstStyle/>
          <a:p>
            <a:endParaRPr lang="sv-SE"/>
          </a:p>
        </p:txBody>
      </p:sp>
      <p:sp>
        <p:nvSpPr>
          <p:cNvPr id="4" name="Slide Number Placeholder 3">
            <a:extLst>
              <a:ext uri="{FF2B5EF4-FFF2-40B4-BE49-F238E27FC236}">
                <a16:creationId xmlns:a16="http://schemas.microsoft.com/office/drawing/2014/main" id="{567AC13F-DB9A-E5B4-CB1A-03309D0CC201}"/>
              </a:ext>
            </a:extLst>
          </p:cNvPr>
          <p:cNvSpPr>
            <a:spLocks noGrp="1"/>
          </p:cNvSpPr>
          <p:nvPr>
            <p:ph type="sldNum" sz="quarter" idx="12"/>
          </p:nvPr>
        </p:nvSpPr>
        <p:spPr/>
        <p:txBody>
          <a:bodyPr/>
          <a:lstStyle/>
          <a:p>
            <a:fld id="{B99E33C9-A046-4A04-9534-EB4530948E83}" type="slidenum">
              <a:rPr lang="sv-SE" smtClean="0"/>
              <a:t>‹#›</a:t>
            </a:fld>
            <a:endParaRPr lang="sv-SE"/>
          </a:p>
        </p:txBody>
      </p:sp>
    </p:spTree>
    <p:extLst>
      <p:ext uri="{BB962C8B-B14F-4D97-AF65-F5344CB8AC3E}">
        <p14:creationId xmlns:p14="http://schemas.microsoft.com/office/powerpoint/2010/main" val="1700568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E2EF3-1E0F-9650-F819-4FF079DAEC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v-SE"/>
          </a:p>
        </p:txBody>
      </p:sp>
      <p:sp>
        <p:nvSpPr>
          <p:cNvPr id="3" name="Content Placeholder 2">
            <a:extLst>
              <a:ext uri="{FF2B5EF4-FFF2-40B4-BE49-F238E27FC236}">
                <a16:creationId xmlns:a16="http://schemas.microsoft.com/office/drawing/2014/main" id="{890EF559-8CBB-3593-F612-7B7390E47A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Text Placeholder 3">
            <a:extLst>
              <a:ext uri="{FF2B5EF4-FFF2-40B4-BE49-F238E27FC236}">
                <a16:creationId xmlns:a16="http://schemas.microsoft.com/office/drawing/2014/main" id="{17F442BE-CF80-54CC-9BA6-303EA4E10F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F6BE62-B7BE-FAB8-EE99-9ACDDE0728A0}"/>
              </a:ext>
            </a:extLst>
          </p:cNvPr>
          <p:cNvSpPr>
            <a:spLocks noGrp="1"/>
          </p:cNvSpPr>
          <p:nvPr>
            <p:ph type="dt" sz="half" idx="10"/>
          </p:nvPr>
        </p:nvSpPr>
        <p:spPr/>
        <p:txBody>
          <a:bodyPr/>
          <a:lstStyle/>
          <a:p>
            <a:fld id="{1493F507-CE3B-4094-A23C-23285584C7DC}" type="datetimeFigureOut">
              <a:rPr lang="sv-SE" smtClean="0"/>
              <a:t>2024-11-27</a:t>
            </a:fld>
            <a:endParaRPr lang="sv-SE"/>
          </a:p>
        </p:txBody>
      </p:sp>
      <p:sp>
        <p:nvSpPr>
          <p:cNvPr id="6" name="Footer Placeholder 5">
            <a:extLst>
              <a:ext uri="{FF2B5EF4-FFF2-40B4-BE49-F238E27FC236}">
                <a16:creationId xmlns:a16="http://schemas.microsoft.com/office/drawing/2014/main" id="{07E3C3DD-509A-879F-1C7B-C09FF902A22F}"/>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D4F9F618-4D15-1010-EEF2-E625A4722337}"/>
              </a:ext>
            </a:extLst>
          </p:cNvPr>
          <p:cNvSpPr>
            <a:spLocks noGrp="1"/>
          </p:cNvSpPr>
          <p:nvPr>
            <p:ph type="sldNum" sz="quarter" idx="12"/>
          </p:nvPr>
        </p:nvSpPr>
        <p:spPr/>
        <p:txBody>
          <a:bodyPr/>
          <a:lstStyle/>
          <a:p>
            <a:fld id="{B99E33C9-A046-4A04-9534-EB4530948E83}" type="slidenum">
              <a:rPr lang="sv-SE" smtClean="0"/>
              <a:t>‹#›</a:t>
            </a:fld>
            <a:endParaRPr lang="sv-SE"/>
          </a:p>
        </p:txBody>
      </p:sp>
    </p:spTree>
    <p:extLst>
      <p:ext uri="{BB962C8B-B14F-4D97-AF65-F5344CB8AC3E}">
        <p14:creationId xmlns:p14="http://schemas.microsoft.com/office/powerpoint/2010/main" val="854515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0ED18-08D2-F785-08B1-DFE544E2A2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v-SE"/>
          </a:p>
        </p:txBody>
      </p:sp>
      <p:sp>
        <p:nvSpPr>
          <p:cNvPr id="3" name="Picture Placeholder 2">
            <a:extLst>
              <a:ext uri="{FF2B5EF4-FFF2-40B4-BE49-F238E27FC236}">
                <a16:creationId xmlns:a16="http://schemas.microsoft.com/office/drawing/2014/main" id="{A63545DD-4B3F-D75D-104A-1F34D27803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Text Placeholder 3">
            <a:extLst>
              <a:ext uri="{FF2B5EF4-FFF2-40B4-BE49-F238E27FC236}">
                <a16:creationId xmlns:a16="http://schemas.microsoft.com/office/drawing/2014/main" id="{6A88C195-5802-A9D5-B9FD-DDF40E92FA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C7FDB1-85DC-9AE7-DEB7-ACF9C033546E}"/>
              </a:ext>
            </a:extLst>
          </p:cNvPr>
          <p:cNvSpPr>
            <a:spLocks noGrp="1"/>
          </p:cNvSpPr>
          <p:nvPr>
            <p:ph type="dt" sz="half" idx="10"/>
          </p:nvPr>
        </p:nvSpPr>
        <p:spPr/>
        <p:txBody>
          <a:bodyPr/>
          <a:lstStyle/>
          <a:p>
            <a:fld id="{1493F507-CE3B-4094-A23C-23285584C7DC}" type="datetimeFigureOut">
              <a:rPr lang="sv-SE" smtClean="0"/>
              <a:t>2024-11-27</a:t>
            </a:fld>
            <a:endParaRPr lang="sv-SE"/>
          </a:p>
        </p:txBody>
      </p:sp>
      <p:sp>
        <p:nvSpPr>
          <p:cNvPr id="6" name="Footer Placeholder 5">
            <a:extLst>
              <a:ext uri="{FF2B5EF4-FFF2-40B4-BE49-F238E27FC236}">
                <a16:creationId xmlns:a16="http://schemas.microsoft.com/office/drawing/2014/main" id="{914FD483-132F-34AD-8696-3B93298B8405}"/>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4B8144F9-1CF6-7019-24D7-7A41E476742A}"/>
              </a:ext>
            </a:extLst>
          </p:cNvPr>
          <p:cNvSpPr>
            <a:spLocks noGrp="1"/>
          </p:cNvSpPr>
          <p:nvPr>
            <p:ph type="sldNum" sz="quarter" idx="12"/>
          </p:nvPr>
        </p:nvSpPr>
        <p:spPr/>
        <p:txBody>
          <a:bodyPr/>
          <a:lstStyle/>
          <a:p>
            <a:fld id="{B99E33C9-A046-4A04-9534-EB4530948E83}" type="slidenum">
              <a:rPr lang="sv-SE" smtClean="0"/>
              <a:t>‹#›</a:t>
            </a:fld>
            <a:endParaRPr lang="sv-SE"/>
          </a:p>
        </p:txBody>
      </p:sp>
    </p:spTree>
    <p:extLst>
      <p:ext uri="{BB962C8B-B14F-4D97-AF65-F5344CB8AC3E}">
        <p14:creationId xmlns:p14="http://schemas.microsoft.com/office/powerpoint/2010/main" val="444509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D93091-EB93-D9E8-0E9B-36BBCA146F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v-SE"/>
          </a:p>
        </p:txBody>
      </p:sp>
      <p:sp>
        <p:nvSpPr>
          <p:cNvPr id="3" name="Text Placeholder 2">
            <a:extLst>
              <a:ext uri="{FF2B5EF4-FFF2-40B4-BE49-F238E27FC236}">
                <a16:creationId xmlns:a16="http://schemas.microsoft.com/office/drawing/2014/main" id="{84924972-06D8-65AF-5152-DF7BB122C3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D7034A07-3B76-9F89-E22F-32D9FF83FD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93F507-CE3B-4094-A23C-23285584C7DC}" type="datetimeFigureOut">
              <a:rPr lang="sv-SE" smtClean="0"/>
              <a:t>2024-11-27</a:t>
            </a:fld>
            <a:endParaRPr lang="sv-SE"/>
          </a:p>
        </p:txBody>
      </p:sp>
      <p:sp>
        <p:nvSpPr>
          <p:cNvPr id="5" name="Footer Placeholder 4">
            <a:extLst>
              <a:ext uri="{FF2B5EF4-FFF2-40B4-BE49-F238E27FC236}">
                <a16:creationId xmlns:a16="http://schemas.microsoft.com/office/drawing/2014/main" id="{305588BA-6FA6-FB22-B5EF-3C3251AEAE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a:extLst>
              <a:ext uri="{FF2B5EF4-FFF2-40B4-BE49-F238E27FC236}">
                <a16:creationId xmlns:a16="http://schemas.microsoft.com/office/drawing/2014/main" id="{993C54AD-DF2F-3675-62EE-944C83A33B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9E33C9-A046-4A04-9534-EB4530948E83}" type="slidenum">
              <a:rPr lang="sv-SE" smtClean="0"/>
              <a:t>‹#›</a:t>
            </a:fld>
            <a:endParaRPr lang="sv-SE"/>
          </a:p>
        </p:txBody>
      </p:sp>
    </p:spTree>
    <p:extLst>
      <p:ext uri="{BB962C8B-B14F-4D97-AF65-F5344CB8AC3E}">
        <p14:creationId xmlns:p14="http://schemas.microsoft.com/office/powerpoint/2010/main" val="15995672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BA7AA-36D4-0801-F516-31448B7EB77B}"/>
              </a:ext>
            </a:extLst>
          </p:cNvPr>
          <p:cNvSpPr>
            <a:spLocks noGrp="1"/>
          </p:cNvSpPr>
          <p:nvPr>
            <p:ph type="ctrTitle"/>
          </p:nvPr>
        </p:nvSpPr>
        <p:spPr>
          <a:xfrm>
            <a:off x="1524000" y="1625283"/>
            <a:ext cx="9144000" cy="2387600"/>
          </a:xfrm>
        </p:spPr>
        <p:txBody>
          <a:bodyPr/>
          <a:lstStyle/>
          <a:p>
            <a:r>
              <a:rPr lang="sv-SE">
                <a:latin typeface="Cambria" panose="02040503050406030204" pitchFamily="18" charset="0"/>
                <a:ea typeface="Cambria" panose="02040503050406030204" pitchFamily="18" charset="0"/>
              </a:rPr>
              <a:t>Lyko Group AB</a:t>
            </a:r>
          </a:p>
        </p:txBody>
      </p:sp>
      <p:sp>
        <p:nvSpPr>
          <p:cNvPr id="3" name="Subtitle 2">
            <a:extLst>
              <a:ext uri="{FF2B5EF4-FFF2-40B4-BE49-F238E27FC236}">
                <a16:creationId xmlns:a16="http://schemas.microsoft.com/office/drawing/2014/main" id="{A508BDDB-1E36-FB77-C937-F8B762909661}"/>
              </a:ext>
            </a:extLst>
          </p:cNvPr>
          <p:cNvSpPr>
            <a:spLocks noGrp="1"/>
          </p:cNvSpPr>
          <p:nvPr>
            <p:ph type="subTitle" idx="1"/>
          </p:nvPr>
        </p:nvSpPr>
        <p:spPr>
          <a:xfrm>
            <a:off x="1524000" y="4104958"/>
            <a:ext cx="9144000" cy="1655762"/>
          </a:xfrm>
        </p:spPr>
        <p:txBody>
          <a:bodyPr/>
          <a:lstStyle/>
          <a:p>
            <a:r>
              <a:rPr lang="sv-SE">
                <a:latin typeface="Cambria" panose="02040503050406030204" pitchFamily="18" charset="0"/>
                <a:ea typeface="Cambria" panose="02040503050406030204" pitchFamily="18" charset="0"/>
              </a:rPr>
              <a:t>Skönhet med förbättringspotential</a:t>
            </a:r>
          </a:p>
        </p:txBody>
      </p:sp>
      <p:pic>
        <p:nvPicPr>
          <p:cNvPr id="4" name="Picture 3">
            <a:extLst>
              <a:ext uri="{FF2B5EF4-FFF2-40B4-BE49-F238E27FC236}">
                <a16:creationId xmlns:a16="http://schemas.microsoft.com/office/drawing/2014/main" id="{DCE2DC96-B141-4EFE-CE3D-F66817B60F5A}"/>
              </a:ext>
            </a:extLst>
          </p:cNvPr>
          <p:cNvPicPr>
            <a:picLocks noChangeAspect="1"/>
          </p:cNvPicPr>
          <p:nvPr/>
        </p:nvPicPr>
        <p:blipFill>
          <a:blip r:embed="rId3"/>
          <a:stretch>
            <a:fillRect/>
          </a:stretch>
        </p:blipFill>
        <p:spPr>
          <a:xfrm>
            <a:off x="4313695" y="598482"/>
            <a:ext cx="3564609" cy="2516194"/>
          </a:xfrm>
          <a:prstGeom prst="rect">
            <a:avLst/>
          </a:prstGeom>
        </p:spPr>
      </p:pic>
      <p:sp>
        <p:nvSpPr>
          <p:cNvPr id="8" name="Google Shape;90;p1">
            <a:extLst>
              <a:ext uri="{FF2B5EF4-FFF2-40B4-BE49-F238E27FC236}">
                <a16:creationId xmlns:a16="http://schemas.microsoft.com/office/drawing/2014/main" id="{C39EEAD2-C42D-8542-7073-D159C41FEDAA}"/>
              </a:ext>
            </a:extLst>
          </p:cNvPr>
          <p:cNvSpPr txBox="1"/>
          <p:nvPr/>
        </p:nvSpPr>
        <p:spPr>
          <a:xfrm>
            <a:off x="270826" y="5982183"/>
            <a:ext cx="5151566"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400">
                <a:solidFill>
                  <a:schemeClr val="dk1"/>
                </a:solidFill>
                <a:latin typeface="Cambria" panose="02040503050406030204" pitchFamily="18" charset="0"/>
                <a:ea typeface="Cambria" panose="02040503050406030204" pitchFamily="18" charset="0"/>
                <a:cs typeface="Arial"/>
                <a:sym typeface="Arial"/>
              </a:rPr>
              <a:t>2024-11-24</a:t>
            </a:r>
          </a:p>
          <a:p>
            <a:pPr marL="0" marR="0" lvl="0" indent="0" algn="l" rtl="0">
              <a:spcBef>
                <a:spcPts val="0"/>
              </a:spcBef>
              <a:spcAft>
                <a:spcPts val="0"/>
              </a:spcAft>
              <a:buNone/>
            </a:pPr>
            <a:r>
              <a:rPr lang="sv-SE" sz="1400">
                <a:solidFill>
                  <a:schemeClr val="dk1"/>
                </a:solidFill>
                <a:latin typeface="Cambria" panose="02040503050406030204" pitchFamily="18" charset="0"/>
                <a:ea typeface="Cambria" panose="02040503050406030204" pitchFamily="18" charset="0"/>
                <a:cs typeface="Arial"/>
                <a:sym typeface="Arial"/>
              </a:rPr>
              <a:t>Analytiker: Gustav Åkerblom &amp; Nathalie Noghabai </a:t>
            </a:r>
            <a:endParaRPr>
              <a:latin typeface="Cambria" panose="02040503050406030204" pitchFamily="18" charset="0"/>
              <a:ea typeface="Cambria" panose="02040503050406030204" pitchFamily="18" charset="0"/>
            </a:endParaRPr>
          </a:p>
        </p:txBody>
      </p:sp>
      <p:sp>
        <p:nvSpPr>
          <p:cNvPr id="10" name="Rectangle 9">
            <a:extLst>
              <a:ext uri="{FF2B5EF4-FFF2-40B4-BE49-F238E27FC236}">
                <a16:creationId xmlns:a16="http://schemas.microsoft.com/office/drawing/2014/main" id="{285D4E08-19DE-4A96-69A4-9D10269CEE64}"/>
              </a:ext>
            </a:extLst>
          </p:cNvPr>
          <p:cNvSpPr/>
          <p:nvPr/>
        </p:nvSpPr>
        <p:spPr>
          <a:xfrm>
            <a:off x="0" y="0"/>
            <a:ext cx="12192000" cy="648000"/>
          </a:xfrm>
          <a:prstGeom prst="rect">
            <a:avLst/>
          </a:prstGeom>
          <a:solidFill>
            <a:srgbClr val="7A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71841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20ADC-5E67-D042-8023-8F3D30533119}"/>
              </a:ext>
            </a:extLst>
          </p:cNvPr>
          <p:cNvSpPr>
            <a:spLocks noGrp="1"/>
          </p:cNvSpPr>
          <p:nvPr>
            <p:ph type="title"/>
          </p:nvPr>
        </p:nvSpPr>
        <p:spPr/>
        <p:txBody>
          <a:bodyPr/>
          <a:lstStyle/>
          <a:p>
            <a:r>
              <a:rPr lang="sv-SE">
                <a:latin typeface="Cambria" panose="02040503050406030204" pitchFamily="18" charset="0"/>
                <a:ea typeface="Cambria" panose="02040503050406030204" pitchFamily="18" charset="0"/>
              </a:rPr>
              <a:t>Bolagsbeskrivning</a:t>
            </a:r>
          </a:p>
        </p:txBody>
      </p:sp>
      <p:sp>
        <p:nvSpPr>
          <p:cNvPr id="3" name="Content Placeholder 2">
            <a:extLst>
              <a:ext uri="{FF2B5EF4-FFF2-40B4-BE49-F238E27FC236}">
                <a16:creationId xmlns:a16="http://schemas.microsoft.com/office/drawing/2014/main" id="{D9AF9EF1-D4BD-9FC3-6749-5F5358BA8B0E}"/>
              </a:ext>
            </a:extLst>
          </p:cNvPr>
          <p:cNvSpPr>
            <a:spLocks noGrp="1"/>
          </p:cNvSpPr>
          <p:nvPr>
            <p:ph idx="1"/>
          </p:nvPr>
        </p:nvSpPr>
        <p:spPr>
          <a:xfrm>
            <a:off x="838201" y="1825625"/>
            <a:ext cx="5962650" cy="4351338"/>
          </a:xfrm>
        </p:spPr>
        <p:txBody>
          <a:bodyPr vert="horz" lIns="91440" tIns="45720" rIns="91440" bIns="45720" rtlCol="0" anchor="t">
            <a:normAutofit/>
          </a:bodyPr>
          <a:lstStyle/>
          <a:p>
            <a:r>
              <a:rPr lang="sv-SE" sz="1800">
                <a:latin typeface="Cambria"/>
                <a:ea typeface="Cambria"/>
              </a:rPr>
              <a:t>Nordisk E-handels och butiksaktör inom skönhetsbranschen</a:t>
            </a:r>
            <a:endParaRPr lang="sv-SE" sz="1800">
              <a:latin typeface="Cambria" panose="02040503050406030204" pitchFamily="18" charset="0"/>
              <a:ea typeface="Cambria" panose="02040503050406030204" pitchFamily="18" charset="0"/>
            </a:endParaRPr>
          </a:p>
          <a:p>
            <a:r>
              <a:rPr lang="sv-SE" sz="1800">
                <a:latin typeface="Cambria"/>
                <a:ea typeface="Calibri"/>
                <a:cs typeface="Calibri"/>
              </a:rPr>
              <a:t>Kända</a:t>
            </a:r>
            <a:r>
              <a:rPr lang="sv-SE" sz="1800">
                <a:latin typeface="Cambria"/>
                <a:ea typeface="+mn-lt"/>
                <a:cs typeface="+mn-lt"/>
              </a:rPr>
              <a:t> för </a:t>
            </a:r>
            <a:r>
              <a:rPr lang="sv-SE" sz="1800" err="1">
                <a:latin typeface="Cambria"/>
                <a:ea typeface="+mn-lt"/>
                <a:cs typeface="+mn-lt"/>
              </a:rPr>
              <a:t>influencermarketing</a:t>
            </a:r>
            <a:r>
              <a:rPr lang="sv-SE" sz="1800">
                <a:latin typeface="Cambria"/>
                <a:ea typeface="+mn-lt"/>
                <a:cs typeface="+mn-lt"/>
              </a:rPr>
              <a:t> och digitala kampanjer som stärker varumärket.</a:t>
            </a:r>
            <a:endParaRPr lang="sv-SE" sz="1800">
              <a:latin typeface="Cambria"/>
              <a:ea typeface="Cambria" panose="02040503050406030204" pitchFamily="18" charset="0"/>
            </a:endParaRPr>
          </a:p>
          <a:p>
            <a:r>
              <a:rPr lang="sv-SE" sz="1800">
                <a:latin typeface="Cambria"/>
                <a:ea typeface="Cambria"/>
              </a:rPr>
              <a:t>Grundat och drivet av </a:t>
            </a:r>
            <a:r>
              <a:rPr lang="sv-SE" sz="1800" err="1">
                <a:latin typeface="Cambria"/>
                <a:ea typeface="Cambria"/>
              </a:rPr>
              <a:t>famljen</a:t>
            </a:r>
            <a:r>
              <a:rPr lang="sv-SE" sz="1800">
                <a:latin typeface="Cambria"/>
                <a:ea typeface="Cambria"/>
              </a:rPr>
              <a:t> Lyko sedan 2003</a:t>
            </a:r>
          </a:p>
          <a:p>
            <a:pPr lvl="1">
              <a:buFont typeface="Courier New" panose="020B0604020202020204" pitchFamily="34" charset="0"/>
              <a:buChar char="o"/>
            </a:pPr>
            <a:r>
              <a:rPr lang="sv-SE" sz="1400">
                <a:latin typeface="Cambria"/>
                <a:ea typeface="Cambria"/>
              </a:rPr>
              <a:t>Noterade på Nasdaq sedan 2017</a:t>
            </a:r>
            <a:endParaRPr lang="sv-SE" sz="1400">
              <a:latin typeface="Cambria" panose="02040503050406030204" pitchFamily="18" charset="0"/>
              <a:ea typeface="Cambria" panose="02040503050406030204" pitchFamily="18" charset="0"/>
            </a:endParaRPr>
          </a:p>
          <a:p>
            <a:pPr>
              <a:buFont typeface="Arial"/>
              <a:buChar char="•"/>
            </a:pPr>
            <a:r>
              <a:rPr lang="sv-SE" sz="1800">
                <a:latin typeface="Cambria"/>
                <a:ea typeface="Cambria"/>
              </a:rPr>
              <a:t>Stort fokus på expansion</a:t>
            </a:r>
          </a:p>
        </p:txBody>
      </p:sp>
      <p:pic>
        <p:nvPicPr>
          <p:cNvPr id="4" name="Picture 3">
            <a:extLst>
              <a:ext uri="{FF2B5EF4-FFF2-40B4-BE49-F238E27FC236}">
                <a16:creationId xmlns:a16="http://schemas.microsoft.com/office/drawing/2014/main" id="{DE6B5E8A-A80E-5220-9D76-56CE8D17AB17}"/>
              </a:ext>
            </a:extLst>
          </p:cNvPr>
          <p:cNvPicPr>
            <a:picLocks noChangeAspect="1"/>
          </p:cNvPicPr>
          <p:nvPr/>
        </p:nvPicPr>
        <p:blipFill>
          <a:blip r:embed="rId2"/>
          <a:stretch>
            <a:fillRect/>
          </a:stretch>
        </p:blipFill>
        <p:spPr>
          <a:xfrm>
            <a:off x="10780776" y="5721920"/>
            <a:ext cx="1609447" cy="1136080"/>
          </a:xfrm>
          <a:prstGeom prst="rect">
            <a:avLst/>
          </a:prstGeom>
        </p:spPr>
      </p:pic>
      <p:sp>
        <p:nvSpPr>
          <p:cNvPr id="8" name="Rectangle 7">
            <a:extLst>
              <a:ext uri="{FF2B5EF4-FFF2-40B4-BE49-F238E27FC236}">
                <a16:creationId xmlns:a16="http://schemas.microsoft.com/office/drawing/2014/main" id="{3CB6C023-3720-63AA-F175-B888F9134662}"/>
              </a:ext>
            </a:extLst>
          </p:cNvPr>
          <p:cNvSpPr/>
          <p:nvPr/>
        </p:nvSpPr>
        <p:spPr>
          <a:xfrm>
            <a:off x="0" y="0"/>
            <a:ext cx="12192000" cy="648000"/>
          </a:xfrm>
          <a:prstGeom prst="rect">
            <a:avLst/>
          </a:prstGeom>
          <a:solidFill>
            <a:srgbClr val="7A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descr="Lyko som investering | lyko.com">
            <a:extLst>
              <a:ext uri="{FF2B5EF4-FFF2-40B4-BE49-F238E27FC236}">
                <a16:creationId xmlns:a16="http://schemas.microsoft.com/office/drawing/2014/main" id="{CE1792A9-A999-198F-B891-E90446836B13}"/>
              </a:ext>
            </a:extLst>
          </p:cNvPr>
          <p:cNvPicPr>
            <a:picLocks noChangeAspect="1"/>
          </p:cNvPicPr>
          <p:nvPr/>
        </p:nvPicPr>
        <p:blipFill>
          <a:blip r:embed="rId3"/>
          <a:stretch>
            <a:fillRect/>
          </a:stretch>
        </p:blipFill>
        <p:spPr>
          <a:xfrm>
            <a:off x="6715845" y="1825038"/>
            <a:ext cx="5477432" cy="3118275"/>
          </a:xfrm>
          <a:prstGeom prst="rect">
            <a:avLst/>
          </a:prstGeom>
        </p:spPr>
      </p:pic>
    </p:spTree>
    <p:extLst>
      <p:ext uri="{BB962C8B-B14F-4D97-AF65-F5344CB8AC3E}">
        <p14:creationId xmlns:p14="http://schemas.microsoft.com/office/powerpoint/2010/main" val="3102843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20ADC-5E67-D042-8023-8F3D30533119}"/>
              </a:ext>
            </a:extLst>
          </p:cNvPr>
          <p:cNvSpPr>
            <a:spLocks noGrp="1"/>
          </p:cNvSpPr>
          <p:nvPr>
            <p:ph type="title"/>
          </p:nvPr>
        </p:nvSpPr>
        <p:spPr/>
        <p:txBody>
          <a:bodyPr/>
          <a:lstStyle/>
          <a:p>
            <a:r>
              <a:rPr lang="sv-SE" dirty="0">
                <a:latin typeface="Cambria" panose="02040503050406030204" pitchFamily="18" charset="0"/>
                <a:ea typeface="Cambria" panose="02040503050406030204" pitchFamily="18" charset="0"/>
              </a:rPr>
              <a:t>Investment </a:t>
            </a:r>
            <a:r>
              <a:rPr lang="sv-SE" dirty="0" err="1">
                <a:latin typeface="Cambria" panose="02040503050406030204" pitchFamily="18" charset="0"/>
                <a:ea typeface="Cambria" panose="02040503050406030204" pitchFamily="18" charset="0"/>
              </a:rPr>
              <a:t>case</a:t>
            </a:r>
            <a:endParaRPr lang="sv-SE" dirty="0">
              <a:latin typeface="Cambria" panose="02040503050406030204" pitchFamily="18" charset="0"/>
              <a:ea typeface="Cambria" panose="02040503050406030204" pitchFamily="18" charset="0"/>
            </a:endParaRPr>
          </a:p>
        </p:txBody>
      </p:sp>
      <p:sp>
        <p:nvSpPr>
          <p:cNvPr id="3" name="Content Placeholder 2">
            <a:extLst>
              <a:ext uri="{FF2B5EF4-FFF2-40B4-BE49-F238E27FC236}">
                <a16:creationId xmlns:a16="http://schemas.microsoft.com/office/drawing/2014/main" id="{D9AF9EF1-D4BD-9FC3-6749-5F5358BA8B0E}"/>
              </a:ext>
            </a:extLst>
          </p:cNvPr>
          <p:cNvSpPr>
            <a:spLocks noGrp="1"/>
          </p:cNvSpPr>
          <p:nvPr>
            <p:ph idx="1"/>
          </p:nvPr>
        </p:nvSpPr>
        <p:spPr>
          <a:xfrm>
            <a:off x="838201" y="1825625"/>
            <a:ext cx="5962650" cy="4351338"/>
          </a:xfrm>
        </p:spPr>
        <p:txBody>
          <a:bodyPr vert="horz" lIns="91440" tIns="45720" rIns="91440" bIns="45720" rtlCol="0" anchor="t">
            <a:normAutofit/>
          </a:bodyPr>
          <a:lstStyle/>
          <a:p>
            <a:r>
              <a:rPr lang="sv-SE" sz="1800">
                <a:latin typeface="Cambria"/>
                <a:ea typeface="Cambria"/>
              </a:rPr>
              <a:t>Styrkor och värdedrivare</a:t>
            </a:r>
            <a:endParaRPr lang="sv-SE" sz="1800">
              <a:latin typeface="Cambria" panose="02040503050406030204" pitchFamily="18" charset="0"/>
              <a:ea typeface="Cambria" panose="02040503050406030204" pitchFamily="18" charset="0"/>
            </a:endParaRPr>
          </a:p>
          <a:p>
            <a:pPr lvl="1">
              <a:buFont typeface="Courier New" panose="020B0604020202020204" pitchFamily="34" charset="0"/>
              <a:buChar char="o"/>
            </a:pPr>
            <a:r>
              <a:rPr lang="sv-SE" sz="1400">
                <a:latin typeface="Cambria"/>
                <a:ea typeface="Cambria"/>
              </a:rPr>
              <a:t>Medvind för E-handel</a:t>
            </a:r>
          </a:p>
          <a:p>
            <a:pPr lvl="1">
              <a:buFont typeface="Courier New" panose="020B0604020202020204" pitchFamily="34" charset="0"/>
              <a:buChar char="o"/>
            </a:pPr>
            <a:r>
              <a:rPr lang="sv-SE" sz="1400">
                <a:latin typeface="Cambria"/>
                <a:ea typeface="Cambria"/>
              </a:rPr>
              <a:t>Automatiserad verksamhet</a:t>
            </a:r>
          </a:p>
          <a:p>
            <a:pPr lvl="1">
              <a:buFont typeface="Courier New" panose="020B0604020202020204" pitchFamily="34" charset="0"/>
              <a:buChar char="o"/>
            </a:pPr>
            <a:r>
              <a:rPr lang="sv-SE" sz="1400">
                <a:latin typeface="Cambria"/>
                <a:ea typeface="Cambria"/>
              </a:rPr>
              <a:t>Stark ägarbild</a:t>
            </a:r>
          </a:p>
          <a:p>
            <a:pPr lvl="1">
              <a:buFont typeface="Courier New" panose="020B0604020202020204" pitchFamily="34" charset="0"/>
              <a:buChar char="o"/>
            </a:pPr>
            <a:r>
              <a:rPr lang="sv-SE" sz="1400">
                <a:latin typeface="Cambria"/>
                <a:ea typeface="Cambria"/>
              </a:rPr>
              <a:t>Effektiv marknadsföring</a:t>
            </a:r>
          </a:p>
          <a:p>
            <a:r>
              <a:rPr lang="sv-SE" sz="1800">
                <a:latin typeface="Cambria"/>
                <a:ea typeface="Cambria"/>
              </a:rPr>
              <a:t>Svagheter och risker</a:t>
            </a:r>
            <a:endParaRPr lang="sv-SE" sz="1800">
              <a:latin typeface="Cambria" panose="02040503050406030204" pitchFamily="18" charset="0"/>
              <a:ea typeface="Cambria" panose="02040503050406030204" pitchFamily="18" charset="0"/>
            </a:endParaRPr>
          </a:p>
          <a:p>
            <a:pPr lvl="1">
              <a:buFont typeface="Courier New" panose="020B0604020202020204" pitchFamily="34" charset="0"/>
              <a:buChar char="o"/>
            </a:pPr>
            <a:r>
              <a:rPr lang="sv-SE" sz="1400">
                <a:latin typeface="Cambria"/>
                <a:ea typeface="Cambria"/>
              </a:rPr>
              <a:t>Påtaglig skuldsättning</a:t>
            </a:r>
          </a:p>
          <a:p>
            <a:pPr lvl="1">
              <a:buFont typeface="Courier New" panose="020B0604020202020204" pitchFamily="34" charset="0"/>
              <a:buChar char="o"/>
            </a:pPr>
            <a:r>
              <a:rPr lang="sv-SE" sz="1400">
                <a:latin typeface="Cambria"/>
                <a:ea typeface="Cambria"/>
              </a:rPr>
              <a:t>Mognade marknader</a:t>
            </a:r>
          </a:p>
          <a:p>
            <a:pPr marL="0" indent="0">
              <a:buNone/>
            </a:pPr>
            <a:endParaRPr lang="sv-SE" sz="1800">
              <a:latin typeface="Cambria" panose="02040503050406030204" pitchFamily="18" charset="0"/>
              <a:ea typeface="Cambria" panose="02040503050406030204" pitchFamily="18" charset="0"/>
            </a:endParaRPr>
          </a:p>
          <a:p>
            <a:pPr marL="0" indent="0">
              <a:buNone/>
            </a:pPr>
            <a:r>
              <a:rPr lang="sv-SE" sz="1600">
                <a:latin typeface="Cambria"/>
                <a:ea typeface="Cambria"/>
              </a:rPr>
              <a:t>Trots potential anses att svagheterna vara för riskabla.</a:t>
            </a:r>
            <a:endParaRPr lang="sv-SE" sz="1600">
              <a:latin typeface="Cambria" panose="02040503050406030204" pitchFamily="18" charset="0"/>
              <a:ea typeface="Cambria" panose="02040503050406030204" pitchFamily="18" charset="0"/>
            </a:endParaRPr>
          </a:p>
          <a:p>
            <a:pPr marL="0" indent="0">
              <a:buNone/>
            </a:pPr>
            <a:r>
              <a:rPr lang="sv-SE" sz="1600">
                <a:latin typeface="Cambria"/>
                <a:ea typeface="Cambria"/>
              </a:rPr>
              <a:t>Med grund i ovanstående är vår rekommendation: </a:t>
            </a:r>
            <a:r>
              <a:rPr lang="sv-SE" sz="1600" b="1">
                <a:latin typeface="Cambria"/>
                <a:ea typeface="Cambria"/>
              </a:rPr>
              <a:t>Avvakta</a:t>
            </a:r>
            <a:endParaRPr lang="sv-SE" sz="1600" b="1">
              <a:latin typeface="Cambria" panose="02040503050406030204" pitchFamily="18" charset="0"/>
              <a:ea typeface="Cambria" panose="02040503050406030204" pitchFamily="18" charset="0"/>
            </a:endParaRPr>
          </a:p>
          <a:p>
            <a:endParaRPr lang="sv-SE" sz="1800">
              <a:latin typeface="Cambria" panose="02040503050406030204" pitchFamily="18" charset="0"/>
              <a:ea typeface="Cambria" panose="02040503050406030204" pitchFamily="18" charset="0"/>
            </a:endParaRPr>
          </a:p>
          <a:p>
            <a:endParaRPr lang="sv-SE" sz="1800">
              <a:latin typeface="Cambria" panose="02040503050406030204" pitchFamily="18" charset="0"/>
              <a:ea typeface="Cambria" panose="02040503050406030204" pitchFamily="18" charset="0"/>
            </a:endParaRPr>
          </a:p>
          <a:p>
            <a:pPr marL="0" indent="0">
              <a:spcBef>
                <a:spcPts val="900"/>
              </a:spcBef>
              <a:buNone/>
            </a:pPr>
            <a:endParaRPr lang="sv-SE" sz="1800">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DE6B5E8A-A80E-5220-9D76-56CE8D17AB17}"/>
              </a:ext>
            </a:extLst>
          </p:cNvPr>
          <p:cNvPicPr>
            <a:picLocks noChangeAspect="1"/>
          </p:cNvPicPr>
          <p:nvPr/>
        </p:nvPicPr>
        <p:blipFill>
          <a:blip r:embed="rId3"/>
          <a:stretch>
            <a:fillRect/>
          </a:stretch>
        </p:blipFill>
        <p:spPr>
          <a:xfrm>
            <a:off x="10780776" y="5721920"/>
            <a:ext cx="1609447" cy="1136080"/>
          </a:xfrm>
          <a:prstGeom prst="rect">
            <a:avLst/>
          </a:prstGeom>
        </p:spPr>
      </p:pic>
      <p:sp>
        <p:nvSpPr>
          <p:cNvPr id="8" name="Rectangle 7">
            <a:extLst>
              <a:ext uri="{FF2B5EF4-FFF2-40B4-BE49-F238E27FC236}">
                <a16:creationId xmlns:a16="http://schemas.microsoft.com/office/drawing/2014/main" id="{3CB6C023-3720-63AA-F175-B888F9134662}"/>
              </a:ext>
            </a:extLst>
          </p:cNvPr>
          <p:cNvSpPr/>
          <p:nvPr/>
        </p:nvSpPr>
        <p:spPr>
          <a:xfrm>
            <a:off x="0" y="0"/>
            <a:ext cx="12192000" cy="648000"/>
          </a:xfrm>
          <a:prstGeom prst="rect">
            <a:avLst/>
          </a:prstGeom>
          <a:solidFill>
            <a:srgbClr val="7A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ctangle 8">
            <a:extLst>
              <a:ext uri="{FF2B5EF4-FFF2-40B4-BE49-F238E27FC236}">
                <a16:creationId xmlns:a16="http://schemas.microsoft.com/office/drawing/2014/main" id="{2035B726-6D29-46B6-F027-F9BE5DB20E0C}"/>
              </a:ext>
            </a:extLst>
          </p:cNvPr>
          <p:cNvSpPr/>
          <p:nvPr/>
        </p:nvSpPr>
        <p:spPr>
          <a:xfrm>
            <a:off x="9083070" y="1825419"/>
            <a:ext cx="1932455" cy="298981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sv-SE"/>
          </a:p>
        </p:txBody>
      </p:sp>
      <p:pic>
        <p:nvPicPr>
          <p:cNvPr id="5" name="Bildobjekt 4" descr="En bild som visar text, skärmbild, Teckensnitt, nummer&#10;&#10;Automatiskt genererad beskrivning">
            <a:extLst>
              <a:ext uri="{FF2B5EF4-FFF2-40B4-BE49-F238E27FC236}">
                <a16:creationId xmlns:a16="http://schemas.microsoft.com/office/drawing/2014/main" id="{F23414BC-E5AA-F422-D6D1-0C6599147751}"/>
              </a:ext>
            </a:extLst>
          </p:cNvPr>
          <p:cNvPicPr>
            <a:picLocks noChangeAspect="1"/>
          </p:cNvPicPr>
          <p:nvPr/>
        </p:nvPicPr>
        <p:blipFill>
          <a:blip r:embed="rId4"/>
          <a:stretch>
            <a:fillRect/>
          </a:stretch>
        </p:blipFill>
        <p:spPr>
          <a:xfrm>
            <a:off x="8020045" y="1262742"/>
            <a:ext cx="3179242" cy="4114800"/>
          </a:xfrm>
          <a:prstGeom prst="rect">
            <a:avLst/>
          </a:prstGeom>
        </p:spPr>
      </p:pic>
    </p:spTree>
    <p:extLst>
      <p:ext uri="{BB962C8B-B14F-4D97-AF65-F5344CB8AC3E}">
        <p14:creationId xmlns:p14="http://schemas.microsoft.com/office/powerpoint/2010/main" val="1149697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20ADC-5E67-D042-8023-8F3D30533119}"/>
              </a:ext>
            </a:extLst>
          </p:cNvPr>
          <p:cNvSpPr>
            <a:spLocks noGrp="1"/>
          </p:cNvSpPr>
          <p:nvPr>
            <p:ph type="title"/>
          </p:nvPr>
        </p:nvSpPr>
        <p:spPr/>
        <p:txBody>
          <a:bodyPr/>
          <a:lstStyle/>
          <a:p>
            <a:r>
              <a:rPr lang="sv-SE">
                <a:latin typeface="Cambria" panose="02040503050406030204" pitchFamily="18" charset="0"/>
                <a:ea typeface="Cambria" panose="02040503050406030204" pitchFamily="18" charset="0"/>
              </a:rPr>
              <a:t>Affärsmodell</a:t>
            </a:r>
          </a:p>
        </p:txBody>
      </p:sp>
      <p:sp>
        <p:nvSpPr>
          <p:cNvPr id="3" name="Content Placeholder 2">
            <a:extLst>
              <a:ext uri="{FF2B5EF4-FFF2-40B4-BE49-F238E27FC236}">
                <a16:creationId xmlns:a16="http://schemas.microsoft.com/office/drawing/2014/main" id="{D9AF9EF1-D4BD-9FC3-6749-5F5358BA8B0E}"/>
              </a:ext>
            </a:extLst>
          </p:cNvPr>
          <p:cNvSpPr>
            <a:spLocks noGrp="1"/>
          </p:cNvSpPr>
          <p:nvPr>
            <p:ph idx="1"/>
          </p:nvPr>
        </p:nvSpPr>
        <p:spPr>
          <a:xfrm>
            <a:off x="838201" y="1825625"/>
            <a:ext cx="5962650" cy="4351338"/>
          </a:xfrm>
        </p:spPr>
        <p:txBody>
          <a:bodyPr>
            <a:normAutofit/>
          </a:bodyPr>
          <a:lstStyle/>
          <a:p>
            <a:r>
              <a:rPr lang="sv-SE" sz="1800" b="1">
                <a:latin typeface="Cambria" panose="02040503050406030204" pitchFamily="18" charset="0"/>
                <a:ea typeface="Cambria" panose="02040503050406030204" pitchFamily="18" charset="0"/>
              </a:rPr>
              <a:t>Stort utbud: </a:t>
            </a:r>
            <a:r>
              <a:rPr lang="sv-SE" sz="1800">
                <a:latin typeface="Cambria" panose="02040503050406030204" pitchFamily="18" charset="0"/>
                <a:ea typeface="Cambria" panose="02040503050406030204" pitchFamily="18" charset="0"/>
              </a:rPr>
              <a:t>55 000 produkter från över 1000 varumärken</a:t>
            </a:r>
          </a:p>
          <a:p>
            <a:pPr lvl="1"/>
            <a:r>
              <a:rPr lang="sv-SE" sz="1400">
                <a:latin typeface="Cambria" panose="02040503050406030204" pitchFamily="18" charset="0"/>
                <a:ea typeface="Cambria" panose="02040503050406030204" pitchFamily="18" charset="0"/>
              </a:rPr>
              <a:t>86% av intäkterna är hänförliga till E-handel</a:t>
            </a:r>
          </a:p>
          <a:p>
            <a:r>
              <a:rPr lang="sv-SE" sz="1800" b="1">
                <a:latin typeface="Cambria" panose="02040503050406030204" pitchFamily="18" charset="0"/>
                <a:ea typeface="Cambria" panose="02040503050406030204" pitchFamily="18" charset="0"/>
              </a:rPr>
              <a:t>Kunder och geografi:</a:t>
            </a:r>
          </a:p>
          <a:p>
            <a:pPr lvl="1"/>
            <a:r>
              <a:rPr lang="sv-SE" sz="1400">
                <a:latin typeface="Cambria" panose="02040503050406030204" pitchFamily="18" charset="0"/>
                <a:ea typeface="Cambria" panose="02040503050406030204" pitchFamily="18" charset="0"/>
              </a:rPr>
              <a:t>Huvudsegment: kvinnor 25 – 55 år</a:t>
            </a:r>
          </a:p>
          <a:p>
            <a:pPr lvl="1"/>
            <a:r>
              <a:rPr lang="sv-SE" sz="1400">
                <a:latin typeface="Cambria" panose="02040503050406030204" pitchFamily="18" charset="0"/>
                <a:ea typeface="Cambria" panose="02040503050406030204" pitchFamily="18" charset="0"/>
              </a:rPr>
              <a:t>Två geografiska segment:</a:t>
            </a:r>
          </a:p>
          <a:p>
            <a:pPr lvl="2"/>
            <a:r>
              <a:rPr lang="sv-SE" sz="1000" b="1">
                <a:latin typeface="Cambria" panose="02040503050406030204" pitchFamily="18" charset="0"/>
                <a:ea typeface="Cambria" panose="02040503050406030204" pitchFamily="18" charset="0"/>
              </a:rPr>
              <a:t>Lyko Nordics (95% av omsättning)</a:t>
            </a:r>
          </a:p>
          <a:p>
            <a:pPr lvl="2"/>
            <a:r>
              <a:rPr lang="sv-SE" sz="1000" b="1">
                <a:latin typeface="Cambria" panose="02040503050406030204" pitchFamily="18" charset="0"/>
                <a:ea typeface="Cambria" panose="02040503050406030204" pitchFamily="18" charset="0"/>
              </a:rPr>
              <a:t>Lyko Europé (5% av omsättning)</a:t>
            </a:r>
          </a:p>
          <a:p>
            <a:r>
              <a:rPr lang="sv-SE" sz="1800" b="1">
                <a:latin typeface="Cambria" panose="02040503050406030204" pitchFamily="18" charset="0"/>
                <a:ea typeface="Cambria" panose="02040503050406030204" pitchFamily="18" charset="0"/>
              </a:rPr>
              <a:t>Centralisering och automatisering av centrallager</a:t>
            </a:r>
          </a:p>
          <a:p>
            <a:r>
              <a:rPr lang="sv-SE" sz="1800" b="1">
                <a:latin typeface="Cambria" panose="02040503050406030204" pitchFamily="18" charset="0"/>
                <a:ea typeface="Cambria" panose="02040503050406030204" pitchFamily="18" charset="0"/>
              </a:rPr>
              <a:t>Marknadsföring och nätverkseffekt</a:t>
            </a:r>
          </a:p>
          <a:p>
            <a:pPr lvl="1"/>
            <a:r>
              <a:rPr lang="sv-SE" sz="1400">
                <a:latin typeface="Cambria" panose="02040503050406030204" pitchFamily="18" charset="0"/>
                <a:ea typeface="Cambria" panose="02040503050406030204" pitchFamily="18" charset="0"/>
              </a:rPr>
              <a:t>Stark image med 46% varumärkeskännedom i target segment för Lyko Nordics</a:t>
            </a:r>
          </a:p>
          <a:p>
            <a:pPr lvl="1"/>
            <a:r>
              <a:rPr lang="sv-SE" sz="1400">
                <a:latin typeface="Cambria" panose="02040503050406030204" pitchFamily="18" charset="0"/>
                <a:ea typeface="Cambria" panose="02040503050406030204" pitchFamily="18" charset="0"/>
              </a:rPr>
              <a:t>Club Lyko som premiumtjänst medför Lyko Social</a:t>
            </a:r>
          </a:p>
          <a:p>
            <a:pPr lvl="2"/>
            <a:r>
              <a:rPr lang="sv-SE" sz="1000" b="1">
                <a:latin typeface="Cambria" panose="02040503050406030204" pitchFamily="18" charset="0"/>
                <a:ea typeface="Cambria" panose="02040503050406030204" pitchFamily="18" charset="0"/>
              </a:rPr>
              <a:t>63,2% av kunder är medlemmar i Club Lyko</a:t>
            </a:r>
          </a:p>
          <a:p>
            <a:pPr lvl="1"/>
            <a:endParaRPr lang="sv-SE" sz="1400">
              <a:latin typeface="Cambria" panose="02040503050406030204" pitchFamily="18" charset="0"/>
              <a:ea typeface="Cambria" panose="02040503050406030204" pitchFamily="18" charset="0"/>
            </a:endParaRPr>
          </a:p>
          <a:p>
            <a:pPr lvl="1"/>
            <a:endParaRPr lang="sv-SE" sz="1400" b="1">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DE6B5E8A-A80E-5220-9D76-56CE8D17AB17}"/>
              </a:ext>
            </a:extLst>
          </p:cNvPr>
          <p:cNvPicPr>
            <a:picLocks noChangeAspect="1"/>
          </p:cNvPicPr>
          <p:nvPr/>
        </p:nvPicPr>
        <p:blipFill>
          <a:blip r:embed="rId2"/>
          <a:stretch>
            <a:fillRect/>
          </a:stretch>
        </p:blipFill>
        <p:spPr>
          <a:xfrm>
            <a:off x="10780776" y="5721920"/>
            <a:ext cx="1609447" cy="1136080"/>
          </a:xfrm>
          <a:prstGeom prst="rect">
            <a:avLst/>
          </a:prstGeom>
        </p:spPr>
      </p:pic>
      <p:sp>
        <p:nvSpPr>
          <p:cNvPr id="8" name="Rectangle 7">
            <a:extLst>
              <a:ext uri="{FF2B5EF4-FFF2-40B4-BE49-F238E27FC236}">
                <a16:creationId xmlns:a16="http://schemas.microsoft.com/office/drawing/2014/main" id="{3CB6C023-3720-63AA-F175-B888F9134662}"/>
              </a:ext>
            </a:extLst>
          </p:cNvPr>
          <p:cNvSpPr/>
          <p:nvPr/>
        </p:nvSpPr>
        <p:spPr>
          <a:xfrm>
            <a:off x="0" y="0"/>
            <a:ext cx="12192000" cy="648000"/>
          </a:xfrm>
          <a:prstGeom prst="rect">
            <a:avLst/>
          </a:prstGeom>
          <a:solidFill>
            <a:srgbClr val="7A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050" name="Picture 2" descr="Welcome | lyko.com">
            <a:extLst>
              <a:ext uri="{FF2B5EF4-FFF2-40B4-BE49-F238E27FC236}">
                <a16:creationId xmlns:a16="http://schemas.microsoft.com/office/drawing/2014/main" id="{0BA801A7-B979-2C2B-31D3-20F8A930E3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1392" y="648000"/>
            <a:ext cx="3340608" cy="2505456"/>
          </a:xfrm>
          <a:prstGeom prst="rect">
            <a:avLst/>
          </a:prstGeom>
          <a:noFill/>
          <a:extLst>
            <a:ext uri="{909E8E84-426E-40DD-AFC4-6F175D3DCCD1}">
              <a14:hiddenFill xmlns:a14="http://schemas.microsoft.com/office/drawing/2010/main">
                <a:solidFill>
                  <a:srgbClr val="FFFFFF"/>
                </a:solidFill>
              </a14:hiddenFill>
            </a:ext>
          </a:extLst>
        </p:spPr>
      </p:pic>
      <p:pic>
        <p:nvPicPr>
          <p:cNvPr id="5" name="Bildobjekt 4">
            <a:extLst>
              <a:ext uri="{FF2B5EF4-FFF2-40B4-BE49-F238E27FC236}">
                <a16:creationId xmlns:a16="http://schemas.microsoft.com/office/drawing/2014/main" id="{12108D8A-E3E7-7CF0-8681-A6D083F9C855}"/>
              </a:ext>
            </a:extLst>
          </p:cNvPr>
          <p:cNvPicPr>
            <a:picLocks noChangeAspect="1"/>
          </p:cNvPicPr>
          <p:nvPr/>
        </p:nvPicPr>
        <p:blipFill>
          <a:blip r:embed="rId4"/>
          <a:stretch>
            <a:fillRect/>
          </a:stretch>
        </p:blipFill>
        <p:spPr>
          <a:xfrm>
            <a:off x="8166100" y="3153456"/>
            <a:ext cx="4025900" cy="2419985"/>
          </a:xfrm>
          <a:prstGeom prst="rect">
            <a:avLst/>
          </a:prstGeom>
        </p:spPr>
      </p:pic>
    </p:spTree>
    <p:extLst>
      <p:ext uri="{BB962C8B-B14F-4D97-AF65-F5344CB8AC3E}">
        <p14:creationId xmlns:p14="http://schemas.microsoft.com/office/powerpoint/2010/main" val="3876572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20ADC-5E67-D042-8023-8F3D30533119}"/>
              </a:ext>
            </a:extLst>
          </p:cNvPr>
          <p:cNvSpPr>
            <a:spLocks noGrp="1"/>
          </p:cNvSpPr>
          <p:nvPr>
            <p:ph type="title"/>
          </p:nvPr>
        </p:nvSpPr>
        <p:spPr/>
        <p:txBody>
          <a:bodyPr/>
          <a:lstStyle/>
          <a:p>
            <a:r>
              <a:rPr lang="sv-SE">
                <a:latin typeface="Cambria" panose="02040503050406030204" pitchFamily="18" charset="0"/>
                <a:ea typeface="Cambria" panose="02040503050406030204" pitchFamily="18" charset="0"/>
              </a:rPr>
              <a:t>Ägarbild och nyckelpersoner</a:t>
            </a:r>
          </a:p>
        </p:txBody>
      </p:sp>
      <p:sp>
        <p:nvSpPr>
          <p:cNvPr id="3" name="Content Placeholder 2">
            <a:extLst>
              <a:ext uri="{FF2B5EF4-FFF2-40B4-BE49-F238E27FC236}">
                <a16:creationId xmlns:a16="http://schemas.microsoft.com/office/drawing/2014/main" id="{D9AF9EF1-D4BD-9FC3-6749-5F5358BA8B0E}"/>
              </a:ext>
            </a:extLst>
          </p:cNvPr>
          <p:cNvSpPr>
            <a:spLocks noGrp="1"/>
          </p:cNvSpPr>
          <p:nvPr>
            <p:ph idx="1"/>
          </p:nvPr>
        </p:nvSpPr>
        <p:spPr>
          <a:xfrm>
            <a:off x="838201" y="1825625"/>
            <a:ext cx="5962650" cy="4351338"/>
          </a:xfrm>
        </p:spPr>
        <p:txBody>
          <a:bodyPr>
            <a:normAutofit/>
          </a:bodyPr>
          <a:lstStyle/>
          <a:p>
            <a:endParaRPr lang="sv-SE" sz="1800">
              <a:latin typeface="Cambria" panose="02040503050406030204" pitchFamily="18" charset="0"/>
              <a:ea typeface="Cambria" panose="02040503050406030204" pitchFamily="18" charset="0"/>
            </a:endParaRPr>
          </a:p>
          <a:p>
            <a:endParaRPr lang="sv-SE" sz="1800">
              <a:latin typeface="Cambria" panose="02040503050406030204" pitchFamily="18" charset="0"/>
              <a:ea typeface="Cambria" panose="02040503050406030204" pitchFamily="18" charset="0"/>
            </a:endParaRPr>
          </a:p>
          <a:p>
            <a:endParaRPr lang="sv-SE" sz="1800">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DE6B5E8A-A80E-5220-9D76-56CE8D17AB17}"/>
              </a:ext>
            </a:extLst>
          </p:cNvPr>
          <p:cNvPicPr>
            <a:picLocks noChangeAspect="1"/>
          </p:cNvPicPr>
          <p:nvPr/>
        </p:nvPicPr>
        <p:blipFill>
          <a:blip r:embed="rId2"/>
          <a:stretch>
            <a:fillRect/>
          </a:stretch>
        </p:blipFill>
        <p:spPr>
          <a:xfrm>
            <a:off x="10780776" y="5721920"/>
            <a:ext cx="1609447" cy="1136080"/>
          </a:xfrm>
          <a:prstGeom prst="rect">
            <a:avLst/>
          </a:prstGeom>
        </p:spPr>
      </p:pic>
      <p:sp>
        <p:nvSpPr>
          <p:cNvPr id="8" name="Rectangle 7">
            <a:extLst>
              <a:ext uri="{FF2B5EF4-FFF2-40B4-BE49-F238E27FC236}">
                <a16:creationId xmlns:a16="http://schemas.microsoft.com/office/drawing/2014/main" id="{3CB6C023-3720-63AA-F175-B888F9134662}"/>
              </a:ext>
            </a:extLst>
          </p:cNvPr>
          <p:cNvSpPr/>
          <p:nvPr/>
        </p:nvSpPr>
        <p:spPr>
          <a:xfrm>
            <a:off x="0" y="0"/>
            <a:ext cx="12192000" cy="648000"/>
          </a:xfrm>
          <a:prstGeom prst="rect">
            <a:avLst/>
          </a:prstGeom>
          <a:solidFill>
            <a:srgbClr val="7A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Content Placeholder 2">
            <a:extLst>
              <a:ext uri="{FF2B5EF4-FFF2-40B4-BE49-F238E27FC236}">
                <a16:creationId xmlns:a16="http://schemas.microsoft.com/office/drawing/2014/main" id="{97F460E4-6A1D-B92A-F7D1-3C22365CE465}"/>
              </a:ext>
            </a:extLst>
          </p:cNvPr>
          <p:cNvSpPr txBox="1">
            <a:spLocks/>
          </p:cNvSpPr>
          <p:nvPr/>
        </p:nvSpPr>
        <p:spPr>
          <a:xfrm>
            <a:off x="913639" y="1530635"/>
            <a:ext cx="596265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800">
                <a:latin typeface="Cambria" panose="02040503050406030204" pitchFamily="18" charset="0"/>
                <a:ea typeface="Cambria" panose="02040503050406030204" pitchFamily="18" charset="0"/>
              </a:rPr>
              <a:t>Diversifierad ägarlista</a:t>
            </a:r>
          </a:p>
          <a:p>
            <a:pPr lvl="1"/>
            <a:r>
              <a:rPr lang="sv-SE" sz="1400">
                <a:latin typeface="Cambria" panose="02040503050406030204" pitchFamily="18" charset="0"/>
                <a:ea typeface="Cambria" panose="02040503050406030204" pitchFamily="18" charset="0"/>
              </a:rPr>
              <a:t>Ledningsägande (50,1%)</a:t>
            </a:r>
          </a:p>
          <a:p>
            <a:pPr lvl="1"/>
            <a:r>
              <a:rPr lang="sv-SE" sz="1400">
                <a:latin typeface="Cambria" panose="02040503050406030204" pitchFamily="18" charset="0"/>
                <a:ea typeface="Cambria" panose="02040503050406030204" pitchFamily="18" charset="0"/>
              </a:rPr>
              <a:t>Private Equity Bolag (13%)</a:t>
            </a:r>
          </a:p>
          <a:p>
            <a:pPr lvl="1"/>
            <a:r>
              <a:rPr lang="sv-SE" sz="1400">
                <a:latin typeface="Cambria" panose="02040503050406030204" pitchFamily="18" charset="0"/>
                <a:ea typeface="Cambria" panose="02040503050406030204" pitchFamily="18" charset="0"/>
              </a:rPr>
              <a:t>Familjeföretag (17,1%)</a:t>
            </a:r>
          </a:p>
          <a:p>
            <a:pPr lvl="1"/>
            <a:r>
              <a:rPr lang="sv-SE" sz="1400">
                <a:latin typeface="Cambria" panose="02040503050406030204" pitchFamily="18" charset="0"/>
                <a:ea typeface="Cambria" panose="02040503050406030204" pitchFamily="18" charset="0"/>
              </a:rPr>
              <a:t>Fonder (9,8%)</a:t>
            </a:r>
          </a:p>
        </p:txBody>
      </p:sp>
      <p:pic>
        <p:nvPicPr>
          <p:cNvPr id="1026" name="Picture 2">
            <a:extLst>
              <a:ext uri="{FF2B5EF4-FFF2-40B4-BE49-F238E27FC236}">
                <a16:creationId xmlns:a16="http://schemas.microsoft.com/office/drawing/2014/main" id="{B8F7C267-7947-E636-C72A-6AF4C8D716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8182" y="2898323"/>
            <a:ext cx="6280179" cy="220594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9141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20ADC-5E67-D042-8023-8F3D30533119}"/>
              </a:ext>
            </a:extLst>
          </p:cNvPr>
          <p:cNvSpPr>
            <a:spLocks noGrp="1"/>
          </p:cNvSpPr>
          <p:nvPr>
            <p:ph type="title"/>
          </p:nvPr>
        </p:nvSpPr>
        <p:spPr/>
        <p:txBody>
          <a:bodyPr/>
          <a:lstStyle/>
          <a:p>
            <a:r>
              <a:rPr lang="sv-SE">
                <a:latin typeface="Cambria" panose="02040503050406030204" pitchFamily="18" charset="0"/>
                <a:ea typeface="Cambria" panose="02040503050406030204" pitchFamily="18" charset="0"/>
              </a:rPr>
              <a:t>Marknad och Konkurrens</a:t>
            </a:r>
          </a:p>
        </p:txBody>
      </p:sp>
      <p:sp>
        <p:nvSpPr>
          <p:cNvPr id="3" name="Content Placeholder 2">
            <a:extLst>
              <a:ext uri="{FF2B5EF4-FFF2-40B4-BE49-F238E27FC236}">
                <a16:creationId xmlns:a16="http://schemas.microsoft.com/office/drawing/2014/main" id="{D9AF9EF1-D4BD-9FC3-6749-5F5358BA8B0E}"/>
              </a:ext>
            </a:extLst>
          </p:cNvPr>
          <p:cNvSpPr>
            <a:spLocks noGrp="1"/>
          </p:cNvSpPr>
          <p:nvPr>
            <p:ph idx="1"/>
          </p:nvPr>
        </p:nvSpPr>
        <p:spPr>
          <a:xfrm>
            <a:off x="838201" y="1825625"/>
            <a:ext cx="3221735" cy="4351338"/>
          </a:xfrm>
        </p:spPr>
        <p:txBody>
          <a:bodyPr>
            <a:normAutofit/>
          </a:bodyPr>
          <a:lstStyle/>
          <a:p>
            <a:r>
              <a:rPr lang="sv-SE" sz="1800" b="1">
                <a:latin typeface="Cambria" panose="02040503050406030204" pitchFamily="18" charset="0"/>
                <a:ea typeface="Cambria" panose="02040503050406030204" pitchFamily="18" charset="0"/>
              </a:rPr>
              <a:t>Marknaden</a:t>
            </a:r>
          </a:p>
          <a:p>
            <a:pPr lvl="1"/>
            <a:r>
              <a:rPr lang="sv-SE" sz="1400">
                <a:latin typeface="Cambria" panose="02040503050406030204" pitchFamily="18" charset="0"/>
                <a:ea typeface="Cambria" panose="02040503050406030204" pitchFamily="18" charset="0"/>
              </a:rPr>
              <a:t>Europa: 94,1 mdSEK (2022)</a:t>
            </a:r>
          </a:p>
          <a:p>
            <a:pPr lvl="1"/>
            <a:endParaRPr lang="sv-SE" sz="1400">
              <a:latin typeface="Cambria" panose="02040503050406030204" pitchFamily="18" charset="0"/>
              <a:ea typeface="Cambria" panose="02040503050406030204" pitchFamily="18" charset="0"/>
            </a:endParaRPr>
          </a:p>
          <a:p>
            <a:pPr lvl="1"/>
            <a:r>
              <a:rPr lang="sv-SE" sz="1400">
                <a:latin typeface="Cambria" panose="02040503050406030204" pitchFamily="18" charset="0"/>
                <a:ea typeface="Cambria" panose="02040503050406030204" pitchFamily="18" charset="0"/>
              </a:rPr>
              <a:t>Fragmenterad</a:t>
            </a:r>
          </a:p>
          <a:p>
            <a:pPr lvl="1"/>
            <a:endParaRPr lang="sv-SE" sz="1400">
              <a:latin typeface="Cambria" panose="02040503050406030204" pitchFamily="18" charset="0"/>
              <a:ea typeface="Cambria" panose="02040503050406030204" pitchFamily="18" charset="0"/>
            </a:endParaRPr>
          </a:p>
          <a:p>
            <a:pPr lvl="1"/>
            <a:r>
              <a:rPr lang="sv-SE" sz="1400">
                <a:latin typeface="Cambria" panose="02040503050406030204" pitchFamily="18" charset="0"/>
                <a:ea typeface="Cambria" panose="02040503050406030204" pitchFamily="18" charset="0"/>
              </a:rPr>
              <a:t>Resiliens mot ekonomiska nedgångar historiskt</a:t>
            </a:r>
          </a:p>
          <a:p>
            <a:pPr lvl="1"/>
            <a:endParaRPr lang="sv-SE" sz="1400">
              <a:latin typeface="Cambria" panose="02040503050406030204" pitchFamily="18" charset="0"/>
              <a:ea typeface="Cambria" panose="02040503050406030204" pitchFamily="18" charset="0"/>
            </a:endParaRPr>
          </a:p>
          <a:p>
            <a:pPr lvl="1"/>
            <a:r>
              <a:rPr lang="sv-SE" sz="1400">
                <a:latin typeface="Cambria" panose="02040503050406030204" pitchFamily="18" charset="0"/>
                <a:ea typeface="Cambria" panose="02040503050406030204" pitchFamily="18" charset="0"/>
              </a:rPr>
              <a:t>E-handelns andel av marknaden har ökat från 9,5% 2017 till 18,4% 2022</a:t>
            </a:r>
          </a:p>
          <a:p>
            <a:pPr lvl="1"/>
            <a:endParaRPr lang="sv-SE" sz="1400">
              <a:latin typeface="Cambria" panose="02040503050406030204" pitchFamily="18" charset="0"/>
              <a:ea typeface="Cambria" panose="02040503050406030204" pitchFamily="18" charset="0"/>
            </a:endParaRPr>
          </a:p>
          <a:p>
            <a:pPr lvl="1"/>
            <a:r>
              <a:rPr lang="sv-SE" sz="1400">
                <a:latin typeface="Cambria" panose="02040503050406030204" pitchFamily="18" charset="0"/>
                <a:ea typeface="Cambria" panose="02040503050406030204" pitchFamily="18" charset="0"/>
              </a:rPr>
              <a:t>Förväntas växa med 5% per år till 2027E</a:t>
            </a:r>
            <a:endParaRPr lang="sv-SE" sz="1000">
              <a:latin typeface="Cambria" panose="02040503050406030204" pitchFamily="18" charset="0"/>
              <a:ea typeface="Cambria" panose="02040503050406030204" pitchFamily="18" charset="0"/>
            </a:endParaRPr>
          </a:p>
          <a:p>
            <a:pPr lvl="1"/>
            <a:endParaRPr lang="sv-SE" sz="1400">
              <a:latin typeface="Cambria" panose="02040503050406030204" pitchFamily="18" charset="0"/>
              <a:ea typeface="Cambria" panose="02040503050406030204" pitchFamily="18" charset="0"/>
            </a:endParaRPr>
          </a:p>
          <a:p>
            <a:endParaRPr lang="sv-SE" sz="1800">
              <a:latin typeface="Cambria" panose="02040503050406030204" pitchFamily="18" charset="0"/>
              <a:ea typeface="Cambria" panose="02040503050406030204" pitchFamily="18" charset="0"/>
            </a:endParaRPr>
          </a:p>
          <a:p>
            <a:endParaRPr lang="sv-SE" sz="1800">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DE6B5E8A-A80E-5220-9D76-56CE8D17AB17}"/>
              </a:ext>
            </a:extLst>
          </p:cNvPr>
          <p:cNvPicPr>
            <a:picLocks noChangeAspect="1"/>
          </p:cNvPicPr>
          <p:nvPr/>
        </p:nvPicPr>
        <p:blipFill>
          <a:blip r:embed="rId2"/>
          <a:stretch>
            <a:fillRect/>
          </a:stretch>
        </p:blipFill>
        <p:spPr>
          <a:xfrm>
            <a:off x="10780776" y="5721920"/>
            <a:ext cx="1609447" cy="1136080"/>
          </a:xfrm>
          <a:prstGeom prst="rect">
            <a:avLst/>
          </a:prstGeom>
        </p:spPr>
      </p:pic>
      <p:sp>
        <p:nvSpPr>
          <p:cNvPr id="8" name="Rectangle 7">
            <a:extLst>
              <a:ext uri="{FF2B5EF4-FFF2-40B4-BE49-F238E27FC236}">
                <a16:creationId xmlns:a16="http://schemas.microsoft.com/office/drawing/2014/main" id="{3CB6C023-3720-63AA-F175-B888F9134662}"/>
              </a:ext>
            </a:extLst>
          </p:cNvPr>
          <p:cNvSpPr/>
          <p:nvPr/>
        </p:nvSpPr>
        <p:spPr>
          <a:xfrm>
            <a:off x="0" y="0"/>
            <a:ext cx="12192000" cy="648000"/>
          </a:xfrm>
          <a:prstGeom prst="rect">
            <a:avLst/>
          </a:prstGeom>
          <a:solidFill>
            <a:srgbClr val="7A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Content Placeholder 2">
            <a:extLst>
              <a:ext uri="{FF2B5EF4-FFF2-40B4-BE49-F238E27FC236}">
                <a16:creationId xmlns:a16="http://schemas.microsoft.com/office/drawing/2014/main" id="{4476C71B-DF93-F268-1B55-6E41878F684B}"/>
              </a:ext>
            </a:extLst>
          </p:cNvPr>
          <p:cNvSpPr txBox="1">
            <a:spLocks/>
          </p:cNvSpPr>
          <p:nvPr/>
        </p:nvSpPr>
        <p:spPr>
          <a:xfrm>
            <a:off x="4040124" y="1825625"/>
            <a:ext cx="322173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800" b="1">
                <a:latin typeface="Cambria" panose="02040503050406030204" pitchFamily="18" charset="0"/>
                <a:ea typeface="Cambria" panose="02040503050406030204" pitchFamily="18" charset="0"/>
              </a:rPr>
              <a:t>Lyko</a:t>
            </a:r>
          </a:p>
          <a:p>
            <a:pPr lvl="1"/>
            <a:r>
              <a:rPr lang="sv-SE" sz="1400">
                <a:latin typeface="Cambria" panose="02040503050406030204" pitchFamily="18" charset="0"/>
                <a:ea typeface="Cambria" panose="02040503050406030204" pitchFamily="18" charset="0"/>
              </a:rPr>
              <a:t>Marknadsledande i Norden</a:t>
            </a:r>
          </a:p>
          <a:p>
            <a:pPr lvl="1"/>
            <a:endParaRPr lang="sv-SE" sz="1400">
              <a:latin typeface="Cambria" panose="02040503050406030204" pitchFamily="18" charset="0"/>
              <a:ea typeface="Cambria" panose="02040503050406030204" pitchFamily="18" charset="0"/>
            </a:endParaRPr>
          </a:p>
          <a:p>
            <a:pPr lvl="1"/>
            <a:r>
              <a:rPr lang="sv-SE" sz="1400">
                <a:latin typeface="Cambria" panose="02040503050406030204" pitchFamily="18" charset="0"/>
                <a:ea typeface="Cambria" panose="02040503050406030204" pitchFamily="18" charset="0"/>
              </a:rPr>
              <a:t>Konkurrenskraft genom balans mellan priser och generalisering</a:t>
            </a:r>
          </a:p>
          <a:p>
            <a:pPr lvl="1"/>
            <a:endParaRPr lang="sv-SE" sz="1400">
              <a:latin typeface="Cambria" panose="02040503050406030204" pitchFamily="18" charset="0"/>
              <a:ea typeface="Cambria" panose="02040503050406030204" pitchFamily="18" charset="0"/>
            </a:endParaRPr>
          </a:p>
          <a:p>
            <a:pPr lvl="1"/>
            <a:r>
              <a:rPr lang="sv-SE" sz="1400">
                <a:latin typeface="Cambria" panose="02040503050406030204" pitchFamily="18" charset="0"/>
                <a:ea typeface="Cambria" panose="02040503050406030204" pitchFamily="18" charset="0"/>
              </a:rPr>
              <a:t>85% återkommande kunder</a:t>
            </a:r>
          </a:p>
          <a:p>
            <a:pPr lvl="1"/>
            <a:endParaRPr lang="sv-SE" sz="1400">
              <a:latin typeface="Cambria" panose="02040503050406030204" pitchFamily="18" charset="0"/>
              <a:ea typeface="Cambria" panose="02040503050406030204" pitchFamily="18" charset="0"/>
            </a:endParaRPr>
          </a:p>
          <a:p>
            <a:pPr lvl="1"/>
            <a:r>
              <a:rPr lang="sv-SE" sz="1400">
                <a:latin typeface="Cambria" panose="02040503050406030204" pitchFamily="18" charset="0"/>
                <a:ea typeface="Cambria" panose="02040503050406030204" pitchFamily="18" charset="0"/>
              </a:rPr>
              <a:t>Förvärvar 1 – 2 bolag om året</a:t>
            </a:r>
          </a:p>
          <a:p>
            <a:pPr lvl="1"/>
            <a:endParaRPr lang="sv-SE" sz="1400">
              <a:latin typeface="Cambria" panose="02040503050406030204" pitchFamily="18" charset="0"/>
              <a:ea typeface="Cambria" panose="02040503050406030204" pitchFamily="18" charset="0"/>
            </a:endParaRPr>
          </a:p>
          <a:p>
            <a:pPr lvl="1"/>
            <a:r>
              <a:rPr lang="sv-SE" sz="1400">
                <a:latin typeface="Cambria" panose="02040503050406030204" pitchFamily="18" charset="0"/>
                <a:ea typeface="Cambria" panose="02040503050406030204" pitchFamily="18" charset="0"/>
              </a:rPr>
              <a:t>Fara för konkurrens i övriga Europa framöver</a:t>
            </a:r>
          </a:p>
          <a:p>
            <a:pPr lvl="1"/>
            <a:endParaRPr lang="sv-SE" sz="1400">
              <a:latin typeface="Cambria" panose="02040503050406030204" pitchFamily="18" charset="0"/>
              <a:ea typeface="Cambria" panose="02040503050406030204" pitchFamily="18" charset="0"/>
            </a:endParaRPr>
          </a:p>
          <a:p>
            <a:pPr lvl="1"/>
            <a:endParaRPr lang="sv-SE" sz="1400">
              <a:latin typeface="Cambria" panose="02040503050406030204" pitchFamily="18" charset="0"/>
              <a:ea typeface="Cambria" panose="02040503050406030204" pitchFamily="18" charset="0"/>
            </a:endParaRPr>
          </a:p>
          <a:p>
            <a:endParaRPr lang="sv-SE" sz="180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15305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CCCFD-B98C-5DF4-C0A9-C9AD8B737C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88A4E1-C695-E4FA-7482-A797FA48DA39}"/>
              </a:ext>
            </a:extLst>
          </p:cNvPr>
          <p:cNvSpPr>
            <a:spLocks noGrp="1"/>
          </p:cNvSpPr>
          <p:nvPr>
            <p:ph type="title"/>
          </p:nvPr>
        </p:nvSpPr>
        <p:spPr/>
        <p:txBody>
          <a:bodyPr/>
          <a:lstStyle/>
          <a:p>
            <a:r>
              <a:rPr lang="sv-SE">
                <a:latin typeface="Cambria" panose="02040503050406030204" pitchFamily="18" charset="0"/>
                <a:ea typeface="Cambria" panose="02040503050406030204" pitchFamily="18" charset="0"/>
              </a:rPr>
              <a:t>Finansiell prestation</a:t>
            </a:r>
          </a:p>
        </p:txBody>
      </p:sp>
      <p:sp>
        <p:nvSpPr>
          <p:cNvPr id="3" name="Content Placeholder 2">
            <a:extLst>
              <a:ext uri="{FF2B5EF4-FFF2-40B4-BE49-F238E27FC236}">
                <a16:creationId xmlns:a16="http://schemas.microsoft.com/office/drawing/2014/main" id="{9A0A9D41-C315-A153-FDA2-13A7FD72A8C9}"/>
              </a:ext>
            </a:extLst>
          </p:cNvPr>
          <p:cNvSpPr>
            <a:spLocks noGrp="1"/>
          </p:cNvSpPr>
          <p:nvPr>
            <p:ph idx="1"/>
          </p:nvPr>
        </p:nvSpPr>
        <p:spPr>
          <a:xfrm>
            <a:off x="571501" y="1470025"/>
            <a:ext cx="6673850" cy="4808538"/>
          </a:xfrm>
        </p:spPr>
        <p:txBody>
          <a:bodyPr vert="horz" lIns="91440" tIns="45720" rIns="91440" bIns="45720" rtlCol="0" anchor="t">
            <a:normAutofit/>
          </a:bodyPr>
          <a:lstStyle/>
          <a:p>
            <a:r>
              <a:rPr lang="sv-SE" sz="2000" dirty="0">
                <a:latin typeface="Cambria"/>
                <a:ea typeface="Cambria"/>
              </a:rPr>
              <a:t> Historik och nuläge</a:t>
            </a:r>
            <a:endParaRPr lang="en-US" sz="2000" dirty="0">
              <a:latin typeface="Cambria"/>
              <a:ea typeface="Cambria"/>
            </a:endParaRPr>
          </a:p>
          <a:p>
            <a:pPr lvl="1"/>
            <a:r>
              <a:rPr lang="sv-SE" sz="1600" dirty="0">
                <a:latin typeface="Cambria"/>
                <a:ea typeface="Cambria"/>
              </a:rPr>
              <a:t>Resultaträkning:</a:t>
            </a:r>
            <a:endParaRPr lang="en-US" sz="1600" dirty="0">
              <a:latin typeface="Cambria"/>
              <a:ea typeface="Cambria"/>
            </a:endParaRPr>
          </a:p>
          <a:p>
            <a:pPr lvl="2"/>
            <a:r>
              <a:rPr lang="sv-SE" sz="1200" dirty="0">
                <a:latin typeface="Cambria"/>
                <a:ea typeface="Cambria"/>
              </a:rPr>
              <a:t>Stabil omsättningstillväxt</a:t>
            </a:r>
          </a:p>
          <a:p>
            <a:pPr lvl="2"/>
            <a:r>
              <a:rPr lang="sv-SE" sz="1200" dirty="0">
                <a:latin typeface="Cambria"/>
                <a:ea typeface="Cambria"/>
              </a:rPr>
              <a:t>Pressad lönsamhet med sjunkande EBIT-marginal och negativt resultat</a:t>
            </a:r>
          </a:p>
          <a:p>
            <a:pPr lvl="2"/>
            <a:r>
              <a:rPr lang="sv-SE" sz="1200" dirty="0">
                <a:latin typeface="Cambria"/>
                <a:ea typeface="Cambria"/>
              </a:rPr>
              <a:t>Norden driver fortsatt vinst, Europa driver förlust</a:t>
            </a:r>
          </a:p>
          <a:p>
            <a:pPr lvl="1"/>
            <a:r>
              <a:rPr lang="sv-SE" sz="1600" dirty="0">
                <a:latin typeface="Cambria"/>
                <a:ea typeface="Cambria"/>
              </a:rPr>
              <a:t>Balansräkning</a:t>
            </a:r>
            <a:endParaRPr lang="en-US" sz="1600" dirty="0">
              <a:latin typeface="Cambria"/>
              <a:ea typeface="Cambria"/>
            </a:endParaRPr>
          </a:p>
          <a:p>
            <a:pPr lvl="2"/>
            <a:r>
              <a:rPr lang="sv-SE" sz="1200" dirty="0">
                <a:latin typeface="Cambria"/>
                <a:ea typeface="Cambria"/>
              </a:rPr>
              <a:t>Förbättrad lagerhantering</a:t>
            </a:r>
          </a:p>
          <a:p>
            <a:pPr lvl="2"/>
            <a:r>
              <a:rPr lang="sv-SE" sz="1200" dirty="0">
                <a:latin typeface="Cambria"/>
                <a:ea typeface="Cambria"/>
              </a:rPr>
              <a:t>Höga investeringar</a:t>
            </a:r>
            <a:endParaRPr lang="sv-SE" sz="1200" dirty="0">
              <a:latin typeface="Cambria" panose="02040503050406030204" pitchFamily="18" charset="0"/>
              <a:ea typeface="Cambria" panose="02040503050406030204" pitchFamily="18" charset="0"/>
            </a:endParaRPr>
          </a:p>
          <a:p>
            <a:pPr lvl="2"/>
            <a:r>
              <a:rPr lang="sv-SE" sz="1200" dirty="0">
                <a:latin typeface="Cambria"/>
                <a:ea typeface="Cambria"/>
              </a:rPr>
              <a:t>Stärkt likviditet, dock fortsatt finansiell risk</a:t>
            </a:r>
            <a:endParaRPr lang="sv-SE" sz="1200" dirty="0">
              <a:latin typeface="Cambria" panose="02040503050406030204" pitchFamily="18" charset="0"/>
              <a:ea typeface="Cambria" panose="02040503050406030204" pitchFamily="18" charset="0"/>
            </a:endParaRPr>
          </a:p>
          <a:p>
            <a:pPr lvl="2"/>
            <a:endParaRPr lang="sv-SE" sz="1000" dirty="0">
              <a:latin typeface="Cambria" panose="02040503050406030204" pitchFamily="18" charset="0"/>
              <a:ea typeface="Cambria" panose="02040503050406030204" pitchFamily="18" charset="0"/>
            </a:endParaRPr>
          </a:p>
          <a:p>
            <a:r>
              <a:rPr lang="sv-SE" sz="2000" dirty="0">
                <a:latin typeface="Cambria"/>
                <a:ea typeface="Cambria"/>
              </a:rPr>
              <a:t>Prognos 2024E</a:t>
            </a:r>
            <a:endParaRPr lang="en-US" sz="2000" dirty="0">
              <a:latin typeface="Cambria"/>
              <a:ea typeface="Cambria"/>
            </a:endParaRPr>
          </a:p>
          <a:p>
            <a:pPr lvl="1"/>
            <a:r>
              <a:rPr lang="sv-SE" sz="1600" dirty="0">
                <a:latin typeface="Cambria"/>
                <a:ea typeface="Cambria"/>
              </a:rPr>
              <a:t>Omsättning: 3435.75 mkr, +12.5% </a:t>
            </a:r>
            <a:endParaRPr lang="en-US" sz="1600" dirty="0">
              <a:latin typeface="Cambria"/>
              <a:ea typeface="Cambria"/>
            </a:endParaRPr>
          </a:p>
          <a:p>
            <a:pPr lvl="2"/>
            <a:r>
              <a:rPr lang="sv-SE" sz="1200" dirty="0">
                <a:latin typeface="Cambria"/>
                <a:ea typeface="Cambria"/>
              </a:rPr>
              <a:t>CAGR 2030E 25.5%</a:t>
            </a:r>
          </a:p>
          <a:p>
            <a:pPr lvl="1"/>
            <a:r>
              <a:rPr lang="sv-SE" sz="1600" dirty="0">
                <a:latin typeface="Cambria"/>
                <a:ea typeface="Cambria"/>
              </a:rPr>
              <a:t>EBIT: 75.15 mkr,  +2.1% </a:t>
            </a:r>
            <a:endParaRPr lang="en-US" sz="1600" dirty="0">
              <a:latin typeface="Cambria"/>
              <a:ea typeface="Cambria"/>
            </a:endParaRPr>
          </a:p>
          <a:p>
            <a:pPr lvl="1"/>
            <a:endParaRPr lang="sv-SE" sz="1400" dirty="0">
              <a:latin typeface="Cambria"/>
              <a:ea typeface="Cambria"/>
            </a:endParaRPr>
          </a:p>
          <a:p>
            <a:pPr lvl="2"/>
            <a:endParaRPr lang="sv-SE" sz="1000" dirty="0">
              <a:latin typeface="Cambria" panose="02040503050406030204" pitchFamily="18" charset="0"/>
              <a:ea typeface="Cambria" panose="02040503050406030204" pitchFamily="18" charset="0"/>
            </a:endParaRPr>
          </a:p>
          <a:p>
            <a:pPr lvl="2"/>
            <a:endParaRPr lang="sv-SE" sz="1000" dirty="0">
              <a:latin typeface="Cambria" panose="02040503050406030204" pitchFamily="18" charset="0"/>
              <a:ea typeface="Cambria" panose="02040503050406030204" pitchFamily="18" charset="0"/>
            </a:endParaRPr>
          </a:p>
          <a:p>
            <a:endParaRPr lang="sv-SE" sz="1800" dirty="0">
              <a:latin typeface="Cambria" panose="02040503050406030204" pitchFamily="18" charset="0"/>
              <a:ea typeface="Cambria" panose="02040503050406030204" pitchFamily="18" charset="0"/>
            </a:endParaRPr>
          </a:p>
          <a:p>
            <a:endParaRPr lang="sv-SE" sz="1800" dirty="0">
              <a:latin typeface="Cambria" panose="02040503050406030204" pitchFamily="18" charset="0"/>
              <a:ea typeface="Cambria" panose="02040503050406030204" pitchFamily="18" charset="0"/>
            </a:endParaRPr>
          </a:p>
          <a:p>
            <a:endParaRPr lang="sv-SE" sz="1800" dirty="0">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C366CB78-B5ED-7366-A56B-22140F22E18A}"/>
              </a:ext>
            </a:extLst>
          </p:cNvPr>
          <p:cNvPicPr>
            <a:picLocks noChangeAspect="1"/>
          </p:cNvPicPr>
          <p:nvPr/>
        </p:nvPicPr>
        <p:blipFill>
          <a:blip r:embed="rId2"/>
          <a:stretch>
            <a:fillRect/>
          </a:stretch>
        </p:blipFill>
        <p:spPr>
          <a:xfrm>
            <a:off x="10780776" y="5721920"/>
            <a:ext cx="1609447" cy="1136080"/>
          </a:xfrm>
          <a:prstGeom prst="rect">
            <a:avLst/>
          </a:prstGeom>
        </p:spPr>
      </p:pic>
      <p:sp>
        <p:nvSpPr>
          <p:cNvPr id="8" name="Rectangle 7">
            <a:extLst>
              <a:ext uri="{FF2B5EF4-FFF2-40B4-BE49-F238E27FC236}">
                <a16:creationId xmlns:a16="http://schemas.microsoft.com/office/drawing/2014/main" id="{BE454A1F-73FA-C193-84F3-635F19BED25F}"/>
              </a:ext>
            </a:extLst>
          </p:cNvPr>
          <p:cNvSpPr/>
          <p:nvPr/>
        </p:nvSpPr>
        <p:spPr>
          <a:xfrm>
            <a:off x="0" y="0"/>
            <a:ext cx="12192000" cy="648000"/>
          </a:xfrm>
          <a:prstGeom prst="rect">
            <a:avLst/>
          </a:prstGeom>
          <a:solidFill>
            <a:srgbClr val="7A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5" name="Diagram 4">
            <a:extLst>
              <a:ext uri="{FF2B5EF4-FFF2-40B4-BE49-F238E27FC236}">
                <a16:creationId xmlns:a16="http://schemas.microsoft.com/office/drawing/2014/main" id="{00000000-0008-0000-0600-000005000000}"/>
              </a:ext>
            </a:extLst>
          </p:cNvPr>
          <p:cNvGraphicFramePr>
            <a:graphicFrameLocks/>
          </p:cNvGraphicFramePr>
          <p:nvPr>
            <p:extLst>
              <p:ext uri="{D42A27DB-BD31-4B8C-83A1-F6EECF244321}">
                <p14:modId xmlns:p14="http://schemas.microsoft.com/office/powerpoint/2010/main" val="2771412962"/>
              </p:ext>
            </p:extLst>
          </p:nvPr>
        </p:nvGraphicFramePr>
        <p:xfrm>
          <a:off x="6984392" y="1715071"/>
          <a:ext cx="4874185" cy="36366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78462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20ADC-5E67-D042-8023-8F3D30533119}"/>
              </a:ext>
            </a:extLst>
          </p:cNvPr>
          <p:cNvSpPr>
            <a:spLocks noGrp="1"/>
          </p:cNvSpPr>
          <p:nvPr>
            <p:ph type="title"/>
          </p:nvPr>
        </p:nvSpPr>
        <p:spPr/>
        <p:txBody>
          <a:bodyPr/>
          <a:lstStyle/>
          <a:p>
            <a:r>
              <a:rPr lang="sv-SE">
                <a:latin typeface="Cambria" panose="02040503050406030204" pitchFamily="18" charset="0"/>
                <a:ea typeface="Cambria" panose="02040503050406030204" pitchFamily="18" charset="0"/>
              </a:rPr>
              <a:t>Värdering</a:t>
            </a:r>
          </a:p>
        </p:txBody>
      </p:sp>
      <p:sp>
        <p:nvSpPr>
          <p:cNvPr id="3" name="Content Placeholder 2">
            <a:extLst>
              <a:ext uri="{FF2B5EF4-FFF2-40B4-BE49-F238E27FC236}">
                <a16:creationId xmlns:a16="http://schemas.microsoft.com/office/drawing/2014/main" id="{D9AF9EF1-D4BD-9FC3-6749-5F5358BA8B0E}"/>
              </a:ext>
            </a:extLst>
          </p:cNvPr>
          <p:cNvSpPr>
            <a:spLocks noGrp="1"/>
          </p:cNvSpPr>
          <p:nvPr>
            <p:ph idx="1"/>
          </p:nvPr>
        </p:nvSpPr>
        <p:spPr>
          <a:xfrm>
            <a:off x="838201" y="1825625"/>
            <a:ext cx="5962650" cy="4351338"/>
          </a:xfrm>
        </p:spPr>
        <p:txBody>
          <a:bodyPr vert="horz" lIns="91440" tIns="45720" rIns="91440" bIns="45720" rtlCol="0" anchor="t">
            <a:normAutofit/>
          </a:bodyPr>
          <a:lstStyle/>
          <a:p>
            <a:r>
              <a:rPr lang="sv-SE" sz="1800" dirty="0">
                <a:latin typeface="Cambria"/>
                <a:ea typeface="Cambria"/>
                <a:cs typeface="Calibri"/>
              </a:rPr>
              <a:t>Motiverat värde från DCF: 104.69</a:t>
            </a:r>
            <a:r>
              <a:rPr lang="sv-SE" sz="1800">
                <a:latin typeface="Cambria"/>
                <a:ea typeface="Cambria"/>
                <a:cs typeface="Calibri"/>
              </a:rPr>
              <a:t>(+22)</a:t>
            </a:r>
            <a:endParaRPr lang="en-US" sz="1800" dirty="0">
              <a:latin typeface="Cambria"/>
              <a:ea typeface="Cambria"/>
              <a:cs typeface="Calibri"/>
            </a:endParaRPr>
          </a:p>
          <a:p>
            <a:pPr lvl="1"/>
            <a:r>
              <a:rPr lang="sv-SE" sz="1400" dirty="0">
                <a:latin typeface="Cambria"/>
                <a:ea typeface="Cambria"/>
                <a:cs typeface="Calibri"/>
              </a:rPr>
              <a:t>WACC: 10.8%</a:t>
            </a:r>
            <a:endParaRPr lang="en-US" sz="1400" dirty="0">
              <a:latin typeface="Cambria"/>
              <a:ea typeface="Cambria"/>
              <a:cs typeface="Calibri"/>
            </a:endParaRPr>
          </a:p>
          <a:p>
            <a:pPr lvl="2"/>
            <a:r>
              <a:rPr lang="sv-SE" sz="1400" dirty="0">
                <a:latin typeface="Cambria"/>
                <a:ea typeface="Cambria"/>
                <a:cs typeface="Calibri"/>
              </a:rPr>
              <a:t>Riskfri ränta: 2.4%</a:t>
            </a:r>
            <a:endParaRPr lang="en-US" sz="1400" dirty="0">
              <a:latin typeface="Cambria"/>
              <a:ea typeface="Cambria"/>
              <a:cs typeface="Calibri"/>
            </a:endParaRPr>
          </a:p>
          <a:p>
            <a:pPr lvl="2"/>
            <a:r>
              <a:rPr lang="sv-SE" sz="1400" dirty="0">
                <a:latin typeface="Cambria"/>
                <a:ea typeface="Cambria"/>
                <a:cs typeface="Calibri"/>
              </a:rPr>
              <a:t>Beta: 1.3</a:t>
            </a:r>
            <a:endParaRPr lang="en-US" sz="1400" dirty="0">
              <a:latin typeface="Cambria"/>
              <a:ea typeface="Cambria"/>
              <a:cs typeface="Calibri"/>
            </a:endParaRPr>
          </a:p>
          <a:p>
            <a:pPr lvl="2"/>
            <a:r>
              <a:rPr lang="sv-SE" sz="1400" dirty="0">
                <a:latin typeface="Cambria"/>
                <a:ea typeface="Cambria"/>
                <a:cs typeface="Calibri"/>
              </a:rPr>
              <a:t>ERP: 10%</a:t>
            </a:r>
            <a:endParaRPr lang="en-US" sz="1400" dirty="0">
              <a:latin typeface="Cambria"/>
              <a:ea typeface="Cambria"/>
              <a:cs typeface="Calibri"/>
            </a:endParaRPr>
          </a:p>
          <a:p>
            <a:pPr lvl="2"/>
            <a:r>
              <a:rPr lang="sv-SE" sz="1400" dirty="0" err="1">
                <a:latin typeface="Cambria"/>
                <a:ea typeface="Cambria"/>
                <a:cs typeface="Calibri"/>
              </a:rPr>
              <a:t>CoE</a:t>
            </a:r>
            <a:r>
              <a:rPr lang="sv-SE" sz="1400" dirty="0">
                <a:latin typeface="Cambria"/>
                <a:ea typeface="Cambria"/>
                <a:cs typeface="Calibri"/>
              </a:rPr>
              <a:t>: 15.4%</a:t>
            </a:r>
            <a:endParaRPr lang="en-US" sz="1400" dirty="0">
              <a:latin typeface="Cambria"/>
              <a:ea typeface="Cambria"/>
              <a:cs typeface="Calibri"/>
            </a:endParaRPr>
          </a:p>
          <a:p>
            <a:pPr lvl="2"/>
            <a:endParaRPr lang="sv-SE" sz="1400" dirty="0">
              <a:latin typeface="Cambria"/>
              <a:ea typeface="Cambria"/>
              <a:cs typeface="Calibri"/>
            </a:endParaRPr>
          </a:p>
          <a:p>
            <a:r>
              <a:rPr lang="sv-SE" sz="1800">
                <a:latin typeface="Cambria"/>
                <a:ea typeface="Cambria"/>
                <a:cs typeface="Calibri"/>
              </a:rPr>
              <a:t>Motiverat värde från relativvärdering: 74.8(-13%)</a:t>
            </a:r>
            <a:endParaRPr lang="en-US" sz="1800" dirty="0">
              <a:latin typeface="Cambria"/>
              <a:ea typeface="Cambria"/>
              <a:cs typeface="Calibri"/>
            </a:endParaRPr>
          </a:p>
          <a:p>
            <a:pPr lvl="1"/>
            <a:r>
              <a:rPr lang="sv-SE" sz="1400" dirty="0">
                <a:latin typeface="Cambria"/>
                <a:ea typeface="Cambria"/>
                <a:cs typeface="Calibri"/>
              </a:rPr>
              <a:t>Högt P/E och EV/EBIT mot </a:t>
            </a:r>
            <a:r>
              <a:rPr lang="sv-SE" sz="1400" err="1">
                <a:latin typeface="Cambria"/>
                <a:ea typeface="Cambria"/>
                <a:cs typeface="Calibri"/>
              </a:rPr>
              <a:t>peers</a:t>
            </a:r>
            <a:endParaRPr lang="sv-SE" sz="1400" dirty="0" err="1">
              <a:latin typeface="Cambria"/>
              <a:ea typeface="Cambria"/>
              <a:cs typeface="Calibri"/>
            </a:endParaRPr>
          </a:p>
          <a:p>
            <a:pPr lvl="2"/>
            <a:r>
              <a:rPr lang="sv-SE" sz="1000" dirty="0">
                <a:latin typeface="Cambria"/>
                <a:ea typeface="Cambria"/>
                <a:cs typeface="Calibri"/>
              </a:rPr>
              <a:t>Dock lägre EV/EBITDA </a:t>
            </a:r>
          </a:p>
        </p:txBody>
      </p:sp>
      <p:pic>
        <p:nvPicPr>
          <p:cNvPr id="4" name="Picture 3">
            <a:extLst>
              <a:ext uri="{FF2B5EF4-FFF2-40B4-BE49-F238E27FC236}">
                <a16:creationId xmlns:a16="http://schemas.microsoft.com/office/drawing/2014/main" id="{DE6B5E8A-A80E-5220-9D76-56CE8D17AB17}"/>
              </a:ext>
            </a:extLst>
          </p:cNvPr>
          <p:cNvPicPr>
            <a:picLocks noChangeAspect="1"/>
          </p:cNvPicPr>
          <p:nvPr/>
        </p:nvPicPr>
        <p:blipFill>
          <a:blip r:embed="rId2"/>
          <a:stretch>
            <a:fillRect/>
          </a:stretch>
        </p:blipFill>
        <p:spPr>
          <a:xfrm>
            <a:off x="10780776" y="5721920"/>
            <a:ext cx="1609447" cy="1136080"/>
          </a:xfrm>
          <a:prstGeom prst="rect">
            <a:avLst/>
          </a:prstGeom>
        </p:spPr>
      </p:pic>
      <p:sp>
        <p:nvSpPr>
          <p:cNvPr id="8" name="Rectangle 7">
            <a:extLst>
              <a:ext uri="{FF2B5EF4-FFF2-40B4-BE49-F238E27FC236}">
                <a16:creationId xmlns:a16="http://schemas.microsoft.com/office/drawing/2014/main" id="{3CB6C023-3720-63AA-F175-B888F9134662}"/>
              </a:ext>
            </a:extLst>
          </p:cNvPr>
          <p:cNvSpPr/>
          <p:nvPr/>
        </p:nvSpPr>
        <p:spPr>
          <a:xfrm>
            <a:off x="0" y="0"/>
            <a:ext cx="12192000" cy="648000"/>
          </a:xfrm>
          <a:prstGeom prst="rect">
            <a:avLst/>
          </a:prstGeom>
          <a:solidFill>
            <a:srgbClr val="7A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Bildobjekt 4" descr="En bild som visar text, skärmbild, Teckensnitt, nummer&#10;&#10;Automatiskt genererad beskrivning">
            <a:extLst>
              <a:ext uri="{FF2B5EF4-FFF2-40B4-BE49-F238E27FC236}">
                <a16:creationId xmlns:a16="http://schemas.microsoft.com/office/drawing/2014/main" id="{3DCD9378-9280-F5AF-7E2E-4AC61A73E0F2}"/>
              </a:ext>
            </a:extLst>
          </p:cNvPr>
          <p:cNvPicPr>
            <a:picLocks noChangeAspect="1"/>
          </p:cNvPicPr>
          <p:nvPr/>
        </p:nvPicPr>
        <p:blipFill>
          <a:blip r:embed="rId3"/>
          <a:stretch>
            <a:fillRect/>
          </a:stretch>
        </p:blipFill>
        <p:spPr>
          <a:xfrm>
            <a:off x="6460190" y="1195303"/>
            <a:ext cx="4891370" cy="1874833"/>
          </a:xfrm>
          <a:prstGeom prst="rect">
            <a:avLst/>
          </a:prstGeom>
        </p:spPr>
      </p:pic>
      <p:pic>
        <p:nvPicPr>
          <p:cNvPr id="7" name="Bildobjekt 6" descr="En bild som visar text, skärmbild, Teckensnitt, nummer&#10;&#10;Automatiskt genererad beskrivning">
            <a:extLst>
              <a:ext uri="{FF2B5EF4-FFF2-40B4-BE49-F238E27FC236}">
                <a16:creationId xmlns:a16="http://schemas.microsoft.com/office/drawing/2014/main" id="{E26DA614-8AC3-FD51-69AF-F3691B0CBCE6}"/>
              </a:ext>
            </a:extLst>
          </p:cNvPr>
          <p:cNvPicPr>
            <a:picLocks noChangeAspect="1"/>
          </p:cNvPicPr>
          <p:nvPr/>
        </p:nvPicPr>
        <p:blipFill>
          <a:blip r:embed="rId4"/>
          <a:stretch>
            <a:fillRect/>
          </a:stretch>
        </p:blipFill>
        <p:spPr>
          <a:xfrm>
            <a:off x="6461791" y="3067326"/>
            <a:ext cx="4902574" cy="1871947"/>
          </a:xfrm>
          <a:prstGeom prst="rect">
            <a:avLst/>
          </a:prstGeom>
        </p:spPr>
      </p:pic>
      <p:pic>
        <p:nvPicPr>
          <p:cNvPr id="10" name="Bildobjekt 9" descr="En bild som visar text, skärmbild, Teckensnitt, nummer&#10;&#10;Automatiskt genererad beskrivning">
            <a:extLst>
              <a:ext uri="{FF2B5EF4-FFF2-40B4-BE49-F238E27FC236}">
                <a16:creationId xmlns:a16="http://schemas.microsoft.com/office/drawing/2014/main" id="{3393E336-7722-35CE-9632-5BA9B6784277}"/>
              </a:ext>
            </a:extLst>
          </p:cNvPr>
          <p:cNvPicPr>
            <a:picLocks noChangeAspect="1"/>
          </p:cNvPicPr>
          <p:nvPr/>
        </p:nvPicPr>
        <p:blipFill>
          <a:blip r:embed="rId5"/>
          <a:stretch>
            <a:fillRect/>
          </a:stretch>
        </p:blipFill>
        <p:spPr>
          <a:xfrm>
            <a:off x="838841" y="4814788"/>
            <a:ext cx="4196604" cy="1818835"/>
          </a:xfrm>
          <a:prstGeom prst="rect">
            <a:avLst/>
          </a:prstGeom>
        </p:spPr>
      </p:pic>
    </p:spTree>
    <p:extLst>
      <p:ext uri="{BB962C8B-B14F-4D97-AF65-F5344CB8AC3E}">
        <p14:creationId xmlns:p14="http://schemas.microsoft.com/office/powerpoint/2010/main" val="3343511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20ADC-5E67-D042-8023-8F3D30533119}"/>
              </a:ext>
            </a:extLst>
          </p:cNvPr>
          <p:cNvSpPr>
            <a:spLocks noGrp="1"/>
          </p:cNvSpPr>
          <p:nvPr>
            <p:ph type="title"/>
          </p:nvPr>
        </p:nvSpPr>
        <p:spPr/>
        <p:txBody>
          <a:bodyPr/>
          <a:lstStyle/>
          <a:p>
            <a:r>
              <a:rPr lang="sv-SE">
                <a:latin typeface="Cambria" panose="02040503050406030204" pitchFamily="18" charset="0"/>
                <a:ea typeface="Cambria" panose="02040503050406030204" pitchFamily="18" charset="0"/>
              </a:rPr>
              <a:t>Slutsats</a:t>
            </a:r>
          </a:p>
        </p:txBody>
      </p:sp>
      <p:sp>
        <p:nvSpPr>
          <p:cNvPr id="3" name="Content Placeholder 2">
            <a:extLst>
              <a:ext uri="{FF2B5EF4-FFF2-40B4-BE49-F238E27FC236}">
                <a16:creationId xmlns:a16="http://schemas.microsoft.com/office/drawing/2014/main" id="{D9AF9EF1-D4BD-9FC3-6749-5F5358BA8B0E}"/>
              </a:ext>
            </a:extLst>
          </p:cNvPr>
          <p:cNvSpPr>
            <a:spLocks noGrp="1"/>
          </p:cNvSpPr>
          <p:nvPr>
            <p:ph idx="1"/>
          </p:nvPr>
        </p:nvSpPr>
        <p:spPr>
          <a:xfrm>
            <a:off x="838201" y="1825625"/>
            <a:ext cx="2599943" cy="4351338"/>
          </a:xfrm>
        </p:spPr>
        <p:txBody>
          <a:bodyPr>
            <a:normAutofit/>
          </a:bodyPr>
          <a:lstStyle/>
          <a:p>
            <a:r>
              <a:rPr lang="sv-SE" sz="1800" b="1">
                <a:latin typeface="Cambria" panose="02040503050406030204" pitchFamily="18" charset="0"/>
                <a:ea typeface="Cambria" panose="02040503050406030204" pitchFamily="18" charset="0"/>
              </a:rPr>
              <a:t>Drivare &amp; styrkor</a:t>
            </a:r>
          </a:p>
          <a:p>
            <a:pPr lvl="1"/>
            <a:r>
              <a:rPr lang="sv-SE" sz="1400">
                <a:latin typeface="Cambria" panose="02040503050406030204" pitchFamily="18" charset="0"/>
                <a:ea typeface="Cambria" panose="02040503050406030204" pitchFamily="18" charset="0"/>
              </a:rPr>
              <a:t>Marknadsledande i norden</a:t>
            </a:r>
          </a:p>
          <a:p>
            <a:pPr lvl="1"/>
            <a:r>
              <a:rPr lang="sv-SE" sz="1400">
                <a:latin typeface="Cambria" panose="02040503050406030204" pitchFamily="18" charset="0"/>
                <a:ea typeface="Cambria" panose="02040503050406030204" pitchFamily="18" charset="0"/>
              </a:rPr>
              <a:t>Stark ägarlista</a:t>
            </a:r>
          </a:p>
          <a:p>
            <a:pPr lvl="1"/>
            <a:r>
              <a:rPr lang="sv-SE" sz="1400">
                <a:latin typeface="Cambria" panose="02040503050406030204" pitchFamily="18" charset="0"/>
                <a:ea typeface="Cambria" panose="02040503050406030204" pitchFamily="18" charset="0"/>
              </a:rPr>
              <a:t>Bra positionering för marknadsmedvind</a:t>
            </a:r>
          </a:p>
          <a:p>
            <a:pPr lvl="1"/>
            <a:r>
              <a:rPr lang="sv-SE" sz="1400">
                <a:latin typeface="Cambria" panose="02040503050406030204" pitchFamily="18" charset="0"/>
                <a:ea typeface="Cambria" panose="02040503050406030204" pitchFamily="18" charset="0"/>
              </a:rPr>
              <a:t>Resiliens mot recessioner och lågkonjunkturer</a:t>
            </a:r>
          </a:p>
          <a:p>
            <a:pPr marL="0" indent="0">
              <a:buNone/>
            </a:pPr>
            <a:endParaRPr lang="sv-SE" sz="1800">
              <a:latin typeface="Cambria" panose="02040503050406030204" pitchFamily="18" charset="0"/>
              <a:ea typeface="Cambria" panose="02040503050406030204" pitchFamily="18" charset="0"/>
            </a:endParaRPr>
          </a:p>
          <a:p>
            <a:endParaRPr lang="sv-SE" sz="1800">
              <a:latin typeface="Cambria" panose="02040503050406030204" pitchFamily="18" charset="0"/>
              <a:ea typeface="Cambria" panose="02040503050406030204" pitchFamily="18" charset="0"/>
            </a:endParaRPr>
          </a:p>
          <a:p>
            <a:endParaRPr lang="sv-SE" sz="1800">
              <a:latin typeface="Cambria" panose="02040503050406030204" pitchFamily="18" charset="0"/>
              <a:ea typeface="Cambria" panose="02040503050406030204" pitchFamily="18" charset="0"/>
            </a:endParaRPr>
          </a:p>
          <a:p>
            <a:endParaRPr lang="sv-SE" sz="1800">
              <a:latin typeface="Cambria" panose="02040503050406030204" pitchFamily="18" charset="0"/>
              <a:ea typeface="Cambria" panose="02040503050406030204" pitchFamily="18" charset="0"/>
            </a:endParaRPr>
          </a:p>
          <a:p>
            <a:endParaRPr lang="sv-SE" sz="1800">
              <a:latin typeface="Cambria" panose="02040503050406030204" pitchFamily="18" charset="0"/>
              <a:ea typeface="Cambria" panose="02040503050406030204" pitchFamily="18" charset="0"/>
            </a:endParaRPr>
          </a:p>
          <a:p>
            <a:endParaRPr lang="sv-SE" sz="1800">
              <a:latin typeface="Cambria" panose="02040503050406030204" pitchFamily="18" charset="0"/>
              <a:ea typeface="Cambria" panose="02040503050406030204" pitchFamily="18" charset="0"/>
            </a:endParaRPr>
          </a:p>
          <a:p>
            <a:endParaRPr lang="sv-SE" sz="1800">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DE6B5E8A-A80E-5220-9D76-56CE8D17AB17}"/>
              </a:ext>
            </a:extLst>
          </p:cNvPr>
          <p:cNvPicPr>
            <a:picLocks noChangeAspect="1"/>
          </p:cNvPicPr>
          <p:nvPr/>
        </p:nvPicPr>
        <p:blipFill>
          <a:blip r:embed="rId2"/>
          <a:stretch>
            <a:fillRect/>
          </a:stretch>
        </p:blipFill>
        <p:spPr>
          <a:xfrm>
            <a:off x="10780776" y="5721920"/>
            <a:ext cx="1609447" cy="1136080"/>
          </a:xfrm>
          <a:prstGeom prst="rect">
            <a:avLst/>
          </a:prstGeom>
        </p:spPr>
      </p:pic>
      <p:sp>
        <p:nvSpPr>
          <p:cNvPr id="8" name="Rectangle 7">
            <a:extLst>
              <a:ext uri="{FF2B5EF4-FFF2-40B4-BE49-F238E27FC236}">
                <a16:creationId xmlns:a16="http://schemas.microsoft.com/office/drawing/2014/main" id="{3CB6C023-3720-63AA-F175-B888F9134662}"/>
              </a:ext>
            </a:extLst>
          </p:cNvPr>
          <p:cNvSpPr/>
          <p:nvPr/>
        </p:nvSpPr>
        <p:spPr>
          <a:xfrm>
            <a:off x="0" y="0"/>
            <a:ext cx="12192000" cy="648000"/>
          </a:xfrm>
          <a:prstGeom prst="rect">
            <a:avLst/>
          </a:prstGeom>
          <a:solidFill>
            <a:srgbClr val="7A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Content Placeholder 2">
            <a:extLst>
              <a:ext uri="{FF2B5EF4-FFF2-40B4-BE49-F238E27FC236}">
                <a16:creationId xmlns:a16="http://schemas.microsoft.com/office/drawing/2014/main" id="{F7FF35E3-2AF8-1765-71B3-0BACB9FA1846}"/>
              </a:ext>
            </a:extLst>
          </p:cNvPr>
          <p:cNvSpPr txBox="1">
            <a:spLocks/>
          </p:cNvSpPr>
          <p:nvPr/>
        </p:nvSpPr>
        <p:spPr>
          <a:xfrm>
            <a:off x="3615310" y="1825625"/>
            <a:ext cx="259994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800" b="1" dirty="0">
                <a:latin typeface="Cambria" panose="02040503050406030204" pitchFamily="18" charset="0"/>
                <a:ea typeface="Cambria" panose="02040503050406030204" pitchFamily="18" charset="0"/>
              </a:rPr>
              <a:t>Risker &amp; Svagheter</a:t>
            </a:r>
          </a:p>
          <a:p>
            <a:pPr lvl="1"/>
            <a:r>
              <a:rPr lang="sv-SE" sz="1400" dirty="0">
                <a:latin typeface="Cambria" panose="02040503050406030204" pitchFamily="18" charset="0"/>
                <a:ea typeface="Cambria" panose="02040503050406030204" pitchFamily="18" charset="0"/>
              </a:rPr>
              <a:t>Hög konkurrens i Europa</a:t>
            </a:r>
          </a:p>
          <a:p>
            <a:pPr lvl="1"/>
            <a:r>
              <a:rPr lang="sv-SE" sz="1400" dirty="0">
                <a:latin typeface="Cambria" panose="02040503050406030204" pitchFamily="18" charset="0"/>
                <a:ea typeface="Cambria" panose="02040503050406030204" pitchFamily="18" charset="0"/>
              </a:rPr>
              <a:t>Stor belåning äter upp vinsten vid expansion</a:t>
            </a:r>
          </a:p>
          <a:p>
            <a:pPr lvl="1"/>
            <a:endParaRPr lang="sv-SE" sz="1400" dirty="0">
              <a:latin typeface="Cambria" panose="02040503050406030204" pitchFamily="18" charset="0"/>
              <a:ea typeface="Cambria" panose="02040503050406030204" pitchFamily="18" charset="0"/>
            </a:endParaRPr>
          </a:p>
          <a:p>
            <a:endParaRPr lang="sv-SE" sz="1800" dirty="0">
              <a:latin typeface="Cambria" panose="02040503050406030204" pitchFamily="18" charset="0"/>
              <a:ea typeface="Cambria" panose="02040503050406030204" pitchFamily="18" charset="0"/>
            </a:endParaRPr>
          </a:p>
          <a:p>
            <a:endParaRPr lang="sv-SE" sz="1800" dirty="0">
              <a:latin typeface="Cambria" panose="02040503050406030204" pitchFamily="18" charset="0"/>
              <a:ea typeface="Cambria" panose="02040503050406030204" pitchFamily="18" charset="0"/>
            </a:endParaRPr>
          </a:p>
          <a:p>
            <a:endParaRPr lang="sv-SE" sz="1800" dirty="0">
              <a:latin typeface="Cambria" panose="02040503050406030204" pitchFamily="18" charset="0"/>
              <a:ea typeface="Cambria" panose="02040503050406030204" pitchFamily="18" charset="0"/>
            </a:endParaRPr>
          </a:p>
          <a:p>
            <a:endParaRPr lang="sv-SE" sz="1800" dirty="0">
              <a:latin typeface="Cambria" panose="02040503050406030204" pitchFamily="18" charset="0"/>
              <a:ea typeface="Cambria" panose="02040503050406030204" pitchFamily="18" charset="0"/>
            </a:endParaRPr>
          </a:p>
          <a:p>
            <a:endParaRPr lang="sv-SE" sz="1800" dirty="0">
              <a:latin typeface="Cambria" panose="02040503050406030204" pitchFamily="18" charset="0"/>
              <a:ea typeface="Cambria" panose="02040503050406030204" pitchFamily="18" charset="0"/>
            </a:endParaRPr>
          </a:p>
        </p:txBody>
      </p:sp>
      <p:sp>
        <p:nvSpPr>
          <p:cNvPr id="6" name="Content Placeholder 2">
            <a:extLst>
              <a:ext uri="{FF2B5EF4-FFF2-40B4-BE49-F238E27FC236}">
                <a16:creationId xmlns:a16="http://schemas.microsoft.com/office/drawing/2014/main" id="{0D1AD1F1-5796-DB0B-D4E7-7C868C9C2AE6}"/>
              </a:ext>
            </a:extLst>
          </p:cNvPr>
          <p:cNvSpPr txBox="1">
            <a:spLocks/>
          </p:cNvSpPr>
          <p:nvPr/>
        </p:nvSpPr>
        <p:spPr>
          <a:xfrm>
            <a:off x="8737282" y="3174364"/>
            <a:ext cx="2599943" cy="10638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800">
                <a:latin typeface="Cambria" panose="02040503050406030204" pitchFamily="18" charset="0"/>
                <a:ea typeface="Cambria" panose="02040503050406030204" pitchFamily="18" charset="0"/>
              </a:rPr>
              <a:t>Rekommendation: </a:t>
            </a:r>
            <a:r>
              <a:rPr lang="sv-SE" sz="1800" b="1" i="1">
                <a:latin typeface="Cambria" panose="02040503050406030204" pitchFamily="18" charset="0"/>
                <a:ea typeface="Cambria" panose="02040503050406030204" pitchFamily="18" charset="0"/>
              </a:rPr>
              <a:t>Avvakta</a:t>
            </a:r>
            <a:endParaRPr lang="sv-SE" sz="1400" b="1" i="1">
              <a:latin typeface="Cambria" panose="02040503050406030204" pitchFamily="18" charset="0"/>
              <a:ea typeface="Cambria" panose="02040503050406030204" pitchFamily="18" charset="0"/>
            </a:endParaRPr>
          </a:p>
          <a:p>
            <a:endParaRPr lang="sv-SE" sz="1800">
              <a:latin typeface="Cambria" panose="02040503050406030204" pitchFamily="18" charset="0"/>
              <a:ea typeface="Cambria" panose="02040503050406030204" pitchFamily="18" charset="0"/>
            </a:endParaRPr>
          </a:p>
          <a:p>
            <a:endParaRPr lang="sv-SE" sz="1800">
              <a:latin typeface="Cambria" panose="02040503050406030204" pitchFamily="18" charset="0"/>
              <a:ea typeface="Cambria" panose="02040503050406030204" pitchFamily="18" charset="0"/>
            </a:endParaRPr>
          </a:p>
          <a:p>
            <a:endParaRPr lang="sv-SE" sz="1800">
              <a:latin typeface="Cambria" panose="02040503050406030204" pitchFamily="18" charset="0"/>
              <a:ea typeface="Cambria" panose="02040503050406030204" pitchFamily="18" charset="0"/>
            </a:endParaRPr>
          </a:p>
          <a:p>
            <a:endParaRPr lang="sv-SE" sz="1800">
              <a:latin typeface="Cambria" panose="02040503050406030204" pitchFamily="18" charset="0"/>
              <a:ea typeface="Cambria" panose="02040503050406030204" pitchFamily="18" charset="0"/>
            </a:endParaRPr>
          </a:p>
          <a:p>
            <a:endParaRPr lang="sv-SE" sz="1800">
              <a:latin typeface="Cambria" panose="02040503050406030204" pitchFamily="18" charset="0"/>
              <a:ea typeface="Cambria" panose="02040503050406030204" pitchFamily="18" charset="0"/>
            </a:endParaRPr>
          </a:p>
          <a:p>
            <a:endParaRPr lang="sv-SE" sz="180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549705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516</Words>
  <Application>Microsoft Macintosh PowerPoint</Application>
  <PresentationFormat>Bredbild</PresentationFormat>
  <Paragraphs>125</Paragraphs>
  <Slides>9</Slides>
  <Notes>2</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9</vt:i4>
      </vt:variant>
    </vt:vector>
  </HeadingPairs>
  <TitlesOfParts>
    <vt:vector size="15" baseType="lpstr">
      <vt:lpstr>Arial</vt:lpstr>
      <vt:lpstr>Calibri</vt:lpstr>
      <vt:lpstr>Calibri Light</vt:lpstr>
      <vt:lpstr>Cambria</vt:lpstr>
      <vt:lpstr>Courier New</vt:lpstr>
      <vt:lpstr>Office Theme</vt:lpstr>
      <vt:lpstr>Lyko Group AB</vt:lpstr>
      <vt:lpstr>Bolagsbeskrivning</vt:lpstr>
      <vt:lpstr>Investment case</vt:lpstr>
      <vt:lpstr>Affärsmodell</vt:lpstr>
      <vt:lpstr>Ägarbild och nyckelpersoner</vt:lpstr>
      <vt:lpstr>Marknad och Konkurrens</vt:lpstr>
      <vt:lpstr>Finansiell prestation</vt:lpstr>
      <vt:lpstr>Värdering</vt:lpstr>
      <vt:lpstr>Slutsats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BOLAG AB</dc:title>
  <dc:creator>Lucas Kampe</dc:creator>
  <cp:lastModifiedBy>Gustav Åkerblom</cp:lastModifiedBy>
  <cp:revision>1</cp:revision>
  <dcterms:created xsi:type="dcterms:W3CDTF">2024-01-18T09:23:17Z</dcterms:created>
  <dcterms:modified xsi:type="dcterms:W3CDTF">2024-11-27T19:03:51Z</dcterms:modified>
</cp:coreProperties>
</file>